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9" r:id="rId3"/>
    <p:sldId id="278" r:id="rId4"/>
    <p:sldId id="283" r:id="rId5"/>
    <p:sldId id="284" r:id="rId6"/>
    <p:sldId id="307" r:id="rId7"/>
    <p:sldId id="281" r:id="rId8"/>
    <p:sldId id="317" r:id="rId9"/>
    <p:sldId id="282" r:id="rId10"/>
    <p:sldId id="301" r:id="rId11"/>
    <p:sldId id="286" r:id="rId12"/>
    <p:sldId id="304" r:id="rId13"/>
    <p:sldId id="285" r:id="rId14"/>
    <p:sldId id="296" r:id="rId15"/>
    <p:sldId id="314" r:id="rId16"/>
    <p:sldId id="297" r:id="rId17"/>
    <p:sldId id="315" r:id="rId18"/>
    <p:sldId id="298" r:id="rId19"/>
    <p:sldId id="316" r:id="rId20"/>
    <p:sldId id="288" r:id="rId21"/>
    <p:sldId id="312" r:id="rId22"/>
    <p:sldId id="318" r:id="rId23"/>
    <p:sldId id="287" r:id="rId24"/>
    <p:sldId id="323" r:id="rId25"/>
    <p:sldId id="289" r:id="rId26"/>
    <p:sldId id="325" r:id="rId27"/>
    <p:sldId id="324" r:id="rId28"/>
    <p:sldId id="319" r:id="rId29"/>
    <p:sldId id="305" r:id="rId30"/>
    <p:sldId id="308" r:id="rId31"/>
    <p:sldId id="309" r:id="rId32"/>
    <p:sldId id="310" r:id="rId33"/>
    <p:sldId id="311" r:id="rId34"/>
    <p:sldId id="322" r:id="rId35"/>
    <p:sldId id="306" r:id="rId36"/>
    <p:sldId id="320" r:id="rId37"/>
    <p:sldId id="321" r:id="rId38"/>
    <p:sldId id="291" r:id="rId39"/>
    <p:sldId id="292" r:id="rId40"/>
    <p:sldId id="29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55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55BF6-2B24-4C27-9251-BDA0E9E957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6133C-976C-4485-90F7-C3C95B102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FE1C5B-C0EC-4677-B5D5-74DEB2912229}"/>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03D5D5EC-8F6E-4DE9-9EA0-BEDC74CD5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66C5A-AAD5-41E5-B63F-C06E2A928599}"/>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2211371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081B-8323-4442-AF40-0E90BCDE3A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05F0C6-5954-4C6D-992B-0624D23EB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3380E-A9C9-404E-89C5-B663B162F2A5}"/>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6CB3665B-190B-4DD4-8641-D7FCE7EF90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393F9-1B9D-4872-87FD-11DC7DE7930B}"/>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213626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513A5-15C7-4F54-BD76-E4FBB87864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05D24F-862C-410D-8063-1043A5A787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17ACD-AF77-4BB0-82E6-E9907A3F436E}"/>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F0DEE6A3-DFF7-4355-9743-CA8DCFFCD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565EE-3069-4C14-B4D4-B5342AD65B13}"/>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64648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8963-85CE-4941-8B70-86997C328B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D868AD-C404-42E5-B87E-BD7FB7086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39865E-6F27-4BD8-9472-1A6BB97EA163}"/>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94EF9A20-1B5F-48DD-941B-94EEDE74D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905C5-90EC-4945-811E-F1A1EFCC5C95}"/>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55583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C4D56-7FF2-4E91-A4C1-6FC25740CC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2B3C36-5232-4D00-B2ED-EA251FEA1A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0F90AA-2FDD-4C59-8251-EC4A926B1418}"/>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B851A7EB-376C-4BC6-830D-104DA1AB08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C6640-9A94-40E1-8664-9FB6CD976DDA}"/>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120978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F0CAF-B0B1-4856-8DC0-DF5C898028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D48F42-AD00-4D95-A148-CFCF06A9C3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37444F-BC96-46A5-99FE-980000269D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AB4391-62AD-4BB2-A4C2-6091043FC4B2}"/>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6" name="Footer Placeholder 5">
            <a:extLst>
              <a:ext uri="{FF2B5EF4-FFF2-40B4-BE49-F238E27FC236}">
                <a16:creationId xmlns:a16="http://schemas.microsoft.com/office/drawing/2014/main" id="{1EC0D432-C809-46AD-BD82-940AF7B55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E6B44E-4316-4539-BB02-AC205F83F5BA}"/>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4173536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98F3-4C62-4525-A8F9-231BC8856D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E27716-EC86-4042-9089-53D9BE2410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8A64D2-AE82-4C27-A12E-EBDB6073F8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C21B3B-C222-4EE2-B813-CE13C666A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F4F6B-AEBF-4141-8D4D-EA0DBA0CD6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91AB33-01FD-4406-8158-F9C336EFA2A0}"/>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8" name="Footer Placeholder 7">
            <a:extLst>
              <a:ext uri="{FF2B5EF4-FFF2-40B4-BE49-F238E27FC236}">
                <a16:creationId xmlns:a16="http://schemas.microsoft.com/office/drawing/2014/main" id="{763B1F7A-1838-4674-A092-3A54552DDA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4E0C74-7938-4B90-AF96-919D05323A0D}"/>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2626950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D129-9C23-4737-991A-63382B6A4D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FE91E6-91F4-4B38-98AC-0FCDAC35203D}"/>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4" name="Footer Placeholder 3">
            <a:extLst>
              <a:ext uri="{FF2B5EF4-FFF2-40B4-BE49-F238E27FC236}">
                <a16:creationId xmlns:a16="http://schemas.microsoft.com/office/drawing/2014/main" id="{0DBF98EE-0EC5-44F4-B984-5F69EA2F48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08CDB2-412F-411B-B543-35BB93075890}"/>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59067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53F5D-47F0-4842-896E-CD0F68BEA18C}"/>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3" name="Footer Placeholder 2">
            <a:extLst>
              <a:ext uri="{FF2B5EF4-FFF2-40B4-BE49-F238E27FC236}">
                <a16:creationId xmlns:a16="http://schemas.microsoft.com/office/drawing/2014/main" id="{B38C613E-65E8-44EE-9A98-A4F3151FB0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C8E7B1-F16F-4FF2-A1A2-59100E598536}"/>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1445108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DC39-8486-42C6-BAEB-BBA308889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DC6365-3233-40B5-AE65-8B07C41B24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03F3EA-E0AC-4496-8B3E-BA4D55926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66094-2E46-48E6-9FCD-4B741D440C4B}"/>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6" name="Footer Placeholder 5">
            <a:extLst>
              <a:ext uri="{FF2B5EF4-FFF2-40B4-BE49-F238E27FC236}">
                <a16:creationId xmlns:a16="http://schemas.microsoft.com/office/drawing/2014/main" id="{0A02B656-44D6-48C0-8CE2-AB20F2ADD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0DEA0B-C5B1-4F0D-9A7B-307C90699FD4}"/>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417049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DC26-0EB4-4529-AE48-C345DE09D8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FBE403-B5AC-402F-AD72-4BAAB2BEA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F462F7-EBAC-4E01-8CF7-3C9108406C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D8AA6-B244-4920-A231-F959F09D9725}"/>
              </a:ext>
            </a:extLst>
          </p:cNvPr>
          <p:cNvSpPr>
            <a:spLocks noGrp="1"/>
          </p:cNvSpPr>
          <p:nvPr>
            <p:ph type="dt" sz="half" idx="10"/>
          </p:nvPr>
        </p:nvSpPr>
        <p:spPr/>
        <p:txBody>
          <a:bodyPr/>
          <a:lstStyle/>
          <a:p>
            <a:fld id="{2590CF9E-954F-45E0-A9CA-3C0677811756}" type="datetimeFigureOut">
              <a:rPr lang="en-US" smtClean="0"/>
              <a:t>11/8/2022</a:t>
            </a:fld>
            <a:endParaRPr lang="en-US"/>
          </a:p>
        </p:txBody>
      </p:sp>
      <p:sp>
        <p:nvSpPr>
          <p:cNvPr id="6" name="Footer Placeholder 5">
            <a:extLst>
              <a:ext uri="{FF2B5EF4-FFF2-40B4-BE49-F238E27FC236}">
                <a16:creationId xmlns:a16="http://schemas.microsoft.com/office/drawing/2014/main" id="{0F5D8F01-6840-4F9C-A9F1-D564584CA9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E2EA2B-6B6A-4DDD-8909-4339DEF814B1}"/>
              </a:ext>
            </a:extLst>
          </p:cNvPr>
          <p:cNvSpPr>
            <a:spLocks noGrp="1"/>
          </p:cNvSpPr>
          <p:nvPr>
            <p:ph type="sldNum" sz="quarter" idx="12"/>
          </p:nvPr>
        </p:nvSpPr>
        <p:spPr/>
        <p:txBody>
          <a:bodyPr/>
          <a:lstStyle/>
          <a:p>
            <a:fld id="{E9C3BB79-6947-40EE-B5D9-89C54ACF4CC2}" type="slidenum">
              <a:rPr lang="en-US" smtClean="0"/>
              <a:t>‹#›</a:t>
            </a:fld>
            <a:endParaRPr lang="en-US"/>
          </a:p>
        </p:txBody>
      </p:sp>
    </p:spTree>
    <p:extLst>
      <p:ext uri="{BB962C8B-B14F-4D97-AF65-F5344CB8AC3E}">
        <p14:creationId xmlns:p14="http://schemas.microsoft.com/office/powerpoint/2010/main" val="3935808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81392-BCBF-4C69-8432-1570B415D6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3118C4-64D8-4DD6-BE89-E377972755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FAE2B9-9E03-4B53-BDCD-84D8273D28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0CF9E-954F-45E0-A9CA-3C0677811756}" type="datetimeFigureOut">
              <a:rPr lang="en-US" smtClean="0"/>
              <a:t>11/8/2022</a:t>
            </a:fld>
            <a:endParaRPr lang="en-US"/>
          </a:p>
        </p:txBody>
      </p:sp>
      <p:sp>
        <p:nvSpPr>
          <p:cNvPr id="5" name="Footer Placeholder 4">
            <a:extLst>
              <a:ext uri="{FF2B5EF4-FFF2-40B4-BE49-F238E27FC236}">
                <a16:creationId xmlns:a16="http://schemas.microsoft.com/office/drawing/2014/main" id="{118D6426-A034-434A-97A7-331A868AD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CFB16F-7556-4F73-AAE6-EA75B080D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3BB79-6947-40EE-B5D9-89C54ACF4CC2}" type="slidenum">
              <a:rPr lang="en-US" smtClean="0"/>
              <a:t>‹#›</a:t>
            </a:fld>
            <a:endParaRPr lang="en-US"/>
          </a:p>
        </p:txBody>
      </p:sp>
    </p:spTree>
    <p:extLst>
      <p:ext uri="{BB962C8B-B14F-4D97-AF65-F5344CB8AC3E}">
        <p14:creationId xmlns:p14="http://schemas.microsoft.com/office/powerpoint/2010/main" val="304285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826293-DA03-4230-B33C-F3995107E409}"/>
              </a:ext>
            </a:extLst>
          </p:cNvPr>
          <p:cNvSpPr>
            <a:spLocks noGrp="1"/>
          </p:cNvSpPr>
          <p:nvPr>
            <p:ph type="ctrTitle"/>
          </p:nvPr>
        </p:nvSpPr>
        <p:spPr>
          <a:xfrm>
            <a:off x="643467" y="643467"/>
            <a:ext cx="5582699" cy="2459241"/>
          </a:xfrm>
        </p:spPr>
        <p:txBody>
          <a:bodyPr>
            <a:normAutofit/>
          </a:bodyPr>
          <a:lstStyle/>
          <a:p>
            <a:pPr algn="l"/>
            <a:r>
              <a:rPr lang="en-US" sz="2000" b="1" dirty="0">
                <a:latin typeface="Times New Roman" panose="02020603050405020304" pitchFamily="18" charset="0"/>
                <a:cs typeface="Times New Roman" panose="02020603050405020304" pitchFamily="18" charset="0"/>
              </a:rPr>
              <a:t>UNET IMAGE SEGMENTATION </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(ANALYSIS OF THE NEURAL NETWORK)</a:t>
            </a:r>
          </a:p>
        </p:txBody>
      </p:sp>
      <p:sp>
        <p:nvSpPr>
          <p:cNvPr id="3" name="Subtitle 2">
            <a:extLst>
              <a:ext uri="{FF2B5EF4-FFF2-40B4-BE49-F238E27FC236}">
                <a16:creationId xmlns:a16="http://schemas.microsoft.com/office/drawing/2014/main" id="{DC4C40D9-D92E-4B6B-9DC1-F328992B99DC}"/>
              </a:ext>
            </a:extLst>
          </p:cNvPr>
          <p:cNvSpPr>
            <a:spLocks noGrp="1"/>
          </p:cNvSpPr>
          <p:nvPr>
            <p:ph type="subTitle" idx="1"/>
          </p:nvPr>
        </p:nvSpPr>
        <p:spPr>
          <a:xfrm>
            <a:off x="643467" y="4962769"/>
            <a:ext cx="4620584" cy="828431"/>
          </a:xfrm>
        </p:spPr>
        <p:txBody>
          <a:bodyPr>
            <a:normAutofit/>
          </a:bodyPr>
          <a:lstStyle/>
          <a:p>
            <a:pPr algn="l"/>
            <a:r>
              <a:rPr lang="en-US" sz="1600" b="1" dirty="0">
                <a:latin typeface="Times New Roman" panose="02020603050405020304" pitchFamily="18" charset="0"/>
                <a:cs typeface="Times New Roman" panose="02020603050405020304" pitchFamily="18" charset="0"/>
              </a:rPr>
              <a:t>By : Priyanka Budavi</a:t>
            </a:r>
          </a:p>
          <a:p>
            <a:pPr algn="l"/>
            <a:r>
              <a:rPr lang="en-US" sz="1600" b="1" dirty="0">
                <a:latin typeface="Times New Roman" panose="02020603050405020304" pitchFamily="18" charset="0"/>
                <a:cs typeface="Times New Roman" panose="02020603050405020304" pitchFamily="18" charset="0"/>
              </a:rPr>
              <a:t>Mentor: Dr. Somya Mohanty</a:t>
            </a: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a:p>
            <a:pPr algn="l"/>
            <a:endParaRPr lang="en-US" sz="2000" b="1" dirty="0">
              <a:latin typeface="Times New Roman" panose="02020603050405020304" pitchFamily="18" charset="0"/>
              <a:cs typeface="Times New Roman" panose="02020603050405020304" pitchFamily="18" charset="0"/>
            </a:endParaRPr>
          </a:p>
        </p:txBody>
      </p:sp>
      <p:pic>
        <p:nvPicPr>
          <p:cNvPr id="79" name="Picture 78" descr="A molecular model">
            <a:extLst>
              <a:ext uri="{FF2B5EF4-FFF2-40B4-BE49-F238E27FC236}">
                <a16:creationId xmlns:a16="http://schemas.microsoft.com/office/drawing/2014/main" id="{99F31FE9-5A62-9D43-9D15-0A2BB4A50037}"/>
              </a:ext>
            </a:extLst>
          </p:cNvPr>
          <p:cNvPicPr>
            <a:picLocks noChangeAspect="1"/>
          </p:cNvPicPr>
          <p:nvPr/>
        </p:nvPicPr>
        <p:blipFill rotWithShape="1">
          <a:blip r:embed="rId2"/>
          <a:srcRect l="11419" r="30543"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9C6F0585-4255-33B5-A8DD-D54DC00CBF5F}"/>
              </a:ext>
            </a:extLst>
          </p:cNvPr>
          <p:cNvPicPr>
            <a:picLocks noChangeAspect="1"/>
          </p:cNvPicPr>
          <p:nvPr/>
        </p:nvPicPr>
        <p:blipFill>
          <a:blip r:embed="rId3"/>
          <a:stretch>
            <a:fillRect/>
          </a:stretch>
        </p:blipFill>
        <p:spPr>
          <a:xfrm>
            <a:off x="140921" y="6316199"/>
            <a:ext cx="1127858" cy="434378"/>
          </a:xfrm>
          <a:prstGeom prst="rect">
            <a:avLst/>
          </a:prstGeom>
        </p:spPr>
      </p:pic>
    </p:spTree>
    <p:extLst>
      <p:ext uri="{BB962C8B-B14F-4D97-AF65-F5344CB8AC3E}">
        <p14:creationId xmlns:p14="http://schemas.microsoft.com/office/powerpoint/2010/main" val="107155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type="wd">
                                    <p:tmPct val="15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FE814036-0E3F-434E-B5A8-ACE7ACD97352}"/>
              </a:ext>
            </a:extLst>
          </p:cNvPr>
          <p:cNvSpPr>
            <a:spLocks noGrp="1"/>
          </p:cNvSpPr>
          <p:nvPr>
            <p:ph type="title"/>
          </p:nvPr>
        </p:nvSpPr>
        <p:spPr>
          <a:xfrm>
            <a:off x="643467" y="321734"/>
            <a:ext cx="10905066" cy="1135737"/>
          </a:xfrm>
        </p:spPr>
        <p:txBody>
          <a:bodyPr>
            <a:normAutofit/>
          </a:bodyPr>
          <a:lstStyle/>
          <a:p>
            <a:pPr algn="ctr"/>
            <a:r>
              <a:rPr lang="en-US" sz="2400" b="1" dirty="0">
                <a:latin typeface="Times New Roman" panose="02020603050405020304" pitchFamily="18" charset="0"/>
                <a:cs typeface="Times New Roman" panose="02020603050405020304" pitchFamily="18" charset="0"/>
              </a:rPr>
              <a:t>UNET Architecture used on Biomedical images</a:t>
            </a:r>
          </a:p>
        </p:txBody>
      </p:sp>
      <p:pic>
        <p:nvPicPr>
          <p:cNvPr id="5" name="Content Placeholder 4">
            <a:extLst>
              <a:ext uri="{FF2B5EF4-FFF2-40B4-BE49-F238E27FC236}">
                <a16:creationId xmlns:a16="http://schemas.microsoft.com/office/drawing/2014/main" id="{059CAE80-A508-4070-A922-227A9FE1215F}"/>
              </a:ext>
            </a:extLst>
          </p:cNvPr>
          <p:cNvPicPr>
            <a:picLocks noChangeAspect="1"/>
          </p:cNvPicPr>
          <p:nvPr/>
        </p:nvPicPr>
        <p:blipFill>
          <a:blip r:embed="rId2"/>
          <a:stretch>
            <a:fillRect/>
          </a:stretch>
        </p:blipFill>
        <p:spPr>
          <a:xfrm>
            <a:off x="3284374" y="1773650"/>
            <a:ext cx="7240555" cy="4361892"/>
          </a:xfrm>
          <a:prstGeom prst="rect">
            <a:avLst/>
          </a:prstGeom>
        </p:spPr>
      </p:pic>
      <p:pic>
        <p:nvPicPr>
          <p:cNvPr id="2" name="Picture 1" descr="A picture containing text, crossword puzzle&#10;&#10;Description automatically generated">
            <a:extLst>
              <a:ext uri="{FF2B5EF4-FFF2-40B4-BE49-F238E27FC236}">
                <a16:creationId xmlns:a16="http://schemas.microsoft.com/office/drawing/2014/main" id="{AF868395-295C-BD63-6804-71B16B0B106E}"/>
              </a:ext>
            </a:extLst>
          </p:cNvPr>
          <p:cNvPicPr>
            <a:picLocks noChangeAspect="1"/>
          </p:cNvPicPr>
          <p:nvPr/>
        </p:nvPicPr>
        <p:blipFill>
          <a:blip r:embed="rId3"/>
          <a:stretch>
            <a:fillRect/>
          </a:stretch>
        </p:blipFill>
        <p:spPr>
          <a:xfrm>
            <a:off x="500880" y="4357712"/>
            <a:ext cx="2011045" cy="1310470"/>
          </a:xfrm>
          <a:prstGeom prst="rect">
            <a:avLst/>
          </a:prstGeom>
        </p:spPr>
      </p:pic>
      <p:sp>
        <p:nvSpPr>
          <p:cNvPr id="3" name="TextBox 2">
            <a:extLst>
              <a:ext uri="{FF2B5EF4-FFF2-40B4-BE49-F238E27FC236}">
                <a16:creationId xmlns:a16="http://schemas.microsoft.com/office/drawing/2014/main" id="{F5839E5E-505D-2557-75B5-BE51529C7B43}"/>
              </a:ext>
            </a:extLst>
          </p:cNvPr>
          <p:cNvSpPr txBox="1"/>
          <p:nvPr/>
        </p:nvSpPr>
        <p:spPr>
          <a:xfrm>
            <a:off x="774883" y="5796988"/>
            <a:ext cx="1463040"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Max Pooling</a:t>
            </a:r>
          </a:p>
        </p:txBody>
      </p:sp>
    </p:spTree>
    <p:extLst>
      <p:ext uri="{BB962C8B-B14F-4D97-AF65-F5344CB8AC3E}">
        <p14:creationId xmlns:p14="http://schemas.microsoft.com/office/powerpoint/2010/main" val="3578878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02D2-C858-145D-7183-B2F1E03FDE47}"/>
              </a:ext>
            </a:extLst>
          </p:cNvPr>
          <p:cNvSpPr>
            <a:spLocks noGrp="1"/>
          </p:cNvSpPr>
          <p:nvPr>
            <p:ph type="title"/>
          </p:nvPr>
        </p:nvSpPr>
        <p:spPr/>
        <p:txBody>
          <a:bodyPr/>
          <a:lstStyle/>
          <a:p>
            <a:pPr algn="ctr"/>
            <a:r>
              <a:rPr lang="en-US" sz="2400" b="1" dirty="0">
                <a:latin typeface="Times New Roman" panose="02020603050405020304" pitchFamily="18" charset="0"/>
                <a:cs typeface="Times New Roman" panose="02020603050405020304" pitchFamily="18" charset="0"/>
              </a:rPr>
              <a:t>Task2 – Extract the bottle neck layer</a:t>
            </a:r>
          </a:p>
        </p:txBody>
      </p:sp>
      <p:sp>
        <p:nvSpPr>
          <p:cNvPr id="3" name="Content Placeholder 2">
            <a:extLst>
              <a:ext uri="{FF2B5EF4-FFF2-40B4-BE49-F238E27FC236}">
                <a16:creationId xmlns:a16="http://schemas.microsoft.com/office/drawing/2014/main" id="{AE4125B6-6370-DFD4-0D9C-6D23F1DE54AB}"/>
              </a:ext>
            </a:extLst>
          </p:cNvPr>
          <p:cNvSpPr>
            <a:spLocks noGrp="1"/>
          </p:cNvSpPr>
          <p:nvPr>
            <p:ph idx="1"/>
          </p:nvPr>
        </p:nvSpPr>
        <p:spPr>
          <a:xfrm>
            <a:off x="838200" y="1825625"/>
            <a:ext cx="10515600" cy="4276595"/>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In this task we extract the information from the intermediate layer, and the output obtained is a tensor object. of  shape (85,128 ,128, 512). </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Each of the image is flattened to obtain a single vector and the final shape is (85, 8388608)</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The data obtained is hard to understand and visualize so we use dimension reduction techniques to view the data.</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568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7294A6-FA85-40C9-8BAC-6ED483C727E7}"/>
              </a:ext>
            </a:extLst>
          </p:cNvPr>
          <p:cNvSpPr>
            <a:spLocks noGrp="1"/>
          </p:cNvSpPr>
          <p:nvPr>
            <p:ph type="title"/>
          </p:nvPr>
        </p:nvSpPr>
        <p:spPr>
          <a:xfrm>
            <a:off x="841248" y="548640"/>
            <a:ext cx="3600860" cy="5431536"/>
          </a:xfrm>
        </p:spPr>
        <p:txBody>
          <a:bodyPr>
            <a:normAutofit/>
          </a:bodyPr>
          <a:lstStyle/>
          <a:p>
            <a:r>
              <a:rPr lang="en-US" sz="2400" b="1" dirty="0">
                <a:latin typeface="Times New Roman" panose="02020603050405020304" pitchFamily="18" charset="0"/>
                <a:cs typeface="Times New Roman" panose="02020603050405020304" pitchFamily="18" charset="0"/>
              </a:rPr>
              <a:t>Task3- Dimension Reduction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3104A5-A3D4-4CF8-B624-BB18F77DC752}"/>
              </a:ext>
            </a:extLst>
          </p:cNvPr>
          <p:cNvSpPr>
            <a:spLocks noGrp="1"/>
          </p:cNvSpPr>
          <p:nvPr>
            <p:ph idx="1"/>
          </p:nvPr>
        </p:nvSpPr>
        <p:spPr>
          <a:xfrm>
            <a:off x="5126418" y="548640"/>
            <a:ext cx="6224335" cy="5656218"/>
          </a:xfrm>
        </p:spPr>
        <p:txBody>
          <a:bodyPr anchor="ctr">
            <a:normAutofit/>
          </a:bodyPr>
          <a:lstStyle/>
          <a:p>
            <a:r>
              <a:rPr lang="en-US" sz="1800" dirty="0">
                <a:effectLst/>
                <a:latin typeface="Times New Roman" panose="02020603050405020304" pitchFamily="18" charset="0"/>
                <a:cs typeface="Times New Roman" panose="02020603050405020304" pitchFamily="18" charset="0"/>
              </a:rPr>
              <a:t>Many Machine Learning problems involve thousands of features, having such numerous features bring along many problems, the most important ones are:</a:t>
            </a:r>
          </a:p>
          <a:p>
            <a:pPr marL="0" indent="0">
              <a:buNone/>
            </a:pPr>
            <a:r>
              <a:rPr lang="en-US" sz="1800" dirty="0">
                <a:latin typeface="Times New Roman" panose="02020603050405020304" pitchFamily="18" charset="0"/>
                <a:cs typeface="Times New Roman" panose="02020603050405020304" pitchFamily="18" charset="0"/>
              </a:rPr>
              <a:t>	- </a:t>
            </a:r>
            <a:r>
              <a:rPr lang="en-US" sz="1800" dirty="0">
                <a:effectLst/>
                <a:latin typeface="Times New Roman" panose="02020603050405020304" pitchFamily="18" charset="0"/>
                <a:cs typeface="Times New Roman" panose="02020603050405020304" pitchFamily="18" charset="0"/>
              </a:rPr>
              <a:t>Makes the training extremely slow</a:t>
            </a:r>
          </a:p>
          <a:p>
            <a:pPr marL="0" indent="0">
              <a:buNone/>
            </a:pPr>
            <a:r>
              <a:rPr lang="en-US" sz="1800" dirty="0">
                <a:effectLst/>
                <a:latin typeface="Times New Roman" panose="02020603050405020304" pitchFamily="18" charset="0"/>
                <a:cs typeface="Times New Roman" panose="02020603050405020304" pitchFamily="18" charset="0"/>
              </a:rPr>
              <a:t>	- Makes it difficult to find a good solution</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a:t>
            </a:r>
            <a:r>
              <a:rPr lang="en-US" sz="1800" b="0" i="0" dirty="0">
                <a:effectLst/>
                <a:latin typeface="Times New Roman" panose="02020603050405020304" pitchFamily="18" charset="0"/>
                <a:cs typeface="Times New Roman" panose="02020603050405020304" pitchFamily="18" charset="0"/>
              </a:rPr>
              <a:t>ometimes reducing the dimensionality can filter out some of the noise present and some of the unnecessary details </a:t>
            </a:r>
          </a:p>
          <a:p>
            <a:endParaRPr lang="en-US" sz="1800" b="0" i="0" dirty="0">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Simplify complexity and remove redundancies</a:t>
            </a:r>
          </a:p>
          <a:p>
            <a:endParaRPr lang="en-US" sz="1800" b="0" i="0" dirty="0">
              <a:effectLst/>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One of the most important aspects of Dimensionality reduction, is Data Visualization. Having to drop the dimensionality down to two or three, make it possible to visualize the data on a 2d or 3d plot, meaning important insights can be gained by analyzing these patterns in terms of clusters and much more.</a:t>
            </a:r>
          </a:p>
          <a:p>
            <a:pPr marL="0" indent="0">
              <a:buNone/>
            </a:pPr>
            <a:endParaRPr lang="en-US" sz="1800" dirty="0">
              <a:effectLst/>
              <a:latin typeface="Times New Roman" panose="02020603050405020304" pitchFamily="18"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266490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0EF0-73BE-0181-36A1-97EE311B8557}"/>
              </a:ext>
            </a:extLst>
          </p:cNvPr>
          <p:cNvSpPr>
            <a:spLocks noGrp="1"/>
          </p:cNvSpPr>
          <p:nvPr>
            <p:ph type="title"/>
          </p:nvPr>
        </p:nvSpPr>
        <p:spPr/>
        <p:txBody>
          <a:bodyPr/>
          <a:lstStyle/>
          <a:p>
            <a:pPr algn="ctr"/>
            <a:r>
              <a:rPr lang="en-US" sz="2400" b="1" dirty="0">
                <a:latin typeface="Times New Roman" panose="02020603050405020304" pitchFamily="18" charset="0"/>
                <a:cs typeface="Times New Roman" panose="02020603050405020304" pitchFamily="18" charset="0"/>
              </a:rPr>
              <a:t>Dimension Reduction Techniques</a:t>
            </a:r>
            <a:endParaRPr lang="en-US" sz="2400" b="1" dirty="0"/>
          </a:p>
        </p:txBody>
      </p:sp>
      <p:sp>
        <p:nvSpPr>
          <p:cNvPr id="3" name="Content Placeholder 2">
            <a:extLst>
              <a:ext uri="{FF2B5EF4-FFF2-40B4-BE49-F238E27FC236}">
                <a16:creationId xmlns:a16="http://schemas.microsoft.com/office/drawing/2014/main" id="{79C86D74-53D0-E732-E484-66398CEBF2B5}"/>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Dimension reduction, is the transformation of data from a high-dimensional space into a low-dimensional space so that the low-dimensional representation retains some meaningful properties of the original data.</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The techniques used in this project are </a:t>
            </a:r>
          </a:p>
          <a:p>
            <a:pPr lvl="1"/>
            <a:endParaRPr lang="en-US" sz="14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PCA (Principal Component Analysis)</a:t>
            </a:r>
          </a:p>
          <a:p>
            <a:pPr lvl="1"/>
            <a:r>
              <a:rPr lang="en-US" sz="1800" dirty="0">
                <a:latin typeface="Times New Roman" panose="02020603050405020304" pitchFamily="18" charset="0"/>
                <a:cs typeface="Times New Roman" panose="02020603050405020304" pitchFamily="18" charset="0"/>
              </a:rPr>
              <a:t>TSNE (T-distributed Stochastic Neighbor  Embedding)</a:t>
            </a:r>
          </a:p>
          <a:p>
            <a:pPr lvl="1"/>
            <a:r>
              <a:rPr lang="en-US" sz="1800" dirty="0">
                <a:latin typeface="Times New Roman" panose="02020603050405020304" pitchFamily="18" charset="0"/>
                <a:cs typeface="Times New Roman" panose="02020603050405020304" pitchFamily="18" charset="0"/>
              </a:rPr>
              <a:t>UMAP (</a:t>
            </a:r>
            <a:r>
              <a:rPr lang="en-US" sz="1800" b="0" i="0" dirty="0">
                <a:solidFill>
                  <a:srgbClr val="292929"/>
                </a:solidFill>
                <a:effectLst/>
                <a:latin typeface="Times New Roman" panose="02020603050405020304" pitchFamily="18" charset="0"/>
                <a:cs typeface="Times New Roman" panose="02020603050405020304" pitchFamily="18" charset="0"/>
              </a:rPr>
              <a:t>Uniform Manifold Approximation and Projection)</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1773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9771-0B6B-41F6-8159-1BAC50E01B6A}"/>
              </a:ext>
            </a:extLst>
          </p:cNvPr>
          <p:cNvSpPr>
            <a:spLocks noGrp="1"/>
          </p:cNvSpPr>
          <p:nvPr>
            <p:ph type="title"/>
          </p:nvPr>
        </p:nvSpPr>
        <p:spPr>
          <a:xfrm>
            <a:off x="838200" y="365125"/>
            <a:ext cx="10515599" cy="1325563"/>
          </a:xfrm>
        </p:spPr>
        <p:txBody>
          <a:bodyPr>
            <a:normAutofit/>
          </a:bodyPr>
          <a:lstStyle/>
          <a:p>
            <a:pPr algn="ctr"/>
            <a:r>
              <a:rPr lang="en-US" sz="2400" b="1" dirty="0">
                <a:latin typeface="Times New Roman" panose="02020603050405020304" pitchFamily="18" charset="0"/>
                <a:cs typeface="Times New Roman" panose="02020603050405020304" pitchFamily="18" charset="0"/>
              </a:rPr>
              <a:t>Principal Component Analysis </a:t>
            </a:r>
          </a:p>
        </p:txBody>
      </p:sp>
      <p:sp>
        <p:nvSpPr>
          <p:cNvPr id="3" name="Content Placeholder 2">
            <a:extLst>
              <a:ext uri="{FF2B5EF4-FFF2-40B4-BE49-F238E27FC236}">
                <a16:creationId xmlns:a16="http://schemas.microsoft.com/office/drawing/2014/main" id="{755F43B0-C668-466C-80B4-7E00F6B4656F}"/>
              </a:ext>
            </a:extLst>
          </p:cNvPr>
          <p:cNvSpPr>
            <a:spLocks noGrp="1"/>
          </p:cNvSpPr>
          <p:nvPr>
            <p:ph idx="1"/>
          </p:nvPr>
        </p:nvSpPr>
        <p:spPr>
          <a:xfrm>
            <a:off x="838200" y="1825625"/>
            <a:ext cx="5393361" cy="4351338"/>
          </a:xfrm>
        </p:spPr>
        <p:txBody>
          <a:bodyPr>
            <a:normAutofit fontScale="925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This works by identifying the hyperplane which lies closest to the data and then projects the data on that hyperplane while retaining most of the variation in the data set.</a:t>
            </a:r>
          </a:p>
          <a:p>
            <a:pPr>
              <a:lnSpc>
                <a:spcPct val="100000"/>
              </a:lnSpc>
            </a:pPr>
            <a:r>
              <a:rPr lang="en-US" sz="1800" dirty="0">
                <a:latin typeface="Times New Roman" panose="02020603050405020304" pitchFamily="18" charset="0"/>
                <a:cs typeface="Times New Roman" panose="02020603050405020304" pitchFamily="18" charset="0"/>
              </a:rPr>
              <a:t>The line  explain the variation in the datapoints and correspond to Principal Component. </a:t>
            </a:r>
          </a:p>
          <a:p>
            <a:pPr>
              <a:lnSpc>
                <a:spcPct val="100000"/>
              </a:lnSpc>
            </a:pPr>
            <a:r>
              <a:rPr lang="en-US" sz="1800" dirty="0">
                <a:latin typeface="Times New Roman" panose="02020603050405020304" pitchFamily="18" charset="0"/>
                <a:cs typeface="Times New Roman" panose="02020603050405020304" pitchFamily="18" charset="0"/>
              </a:rPr>
              <a:t>The PCA  discards the low variance data and keeps only the once with high variance  this is because the more variance in the datapoints, the more information is stored. </a:t>
            </a:r>
          </a:p>
          <a:p>
            <a:pPr>
              <a:lnSpc>
                <a:spcPct val="100000"/>
              </a:lnSpc>
            </a:pPr>
            <a:r>
              <a:rPr lang="en-US" sz="1800" dirty="0">
                <a:latin typeface="Times New Roman" panose="02020603050405020304" pitchFamily="18" charset="0"/>
                <a:cs typeface="Times New Roman" panose="02020603050405020304" pitchFamily="18" charset="0"/>
              </a:rPr>
              <a:t>The components are orthogonal to each other because they are not correlated which means they all contain unique pieces of information.</a:t>
            </a:r>
          </a:p>
          <a:p>
            <a:pPr>
              <a:lnSpc>
                <a:spcPct val="100000"/>
              </a:lnSpc>
            </a:pPr>
            <a:r>
              <a:rPr lang="en-US" sz="1800" dirty="0">
                <a:latin typeface="Times New Roman" panose="02020603050405020304" pitchFamily="18" charset="0"/>
                <a:cs typeface="Times New Roman" panose="02020603050405020304" pitchFamily="18" charset="0"/>
              </a:rPr>
              <a:t>Looks at the global distances and cannot represent the complex relationship between features. </a:t>
            </a:r>
          </a:p>
          <a:p>
            <a:pPr>
              <a:lnSpc>
                <a:spcPct val="100000"/>
              </a:lnSpc>
            </a:pPr>
            <a:endParaRPr 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8C9A89-C785-4A09-8F91-921117A0A0C8}"/>
              </a:ext>
            </a:extLst>
          </p:cNvPr>
          <p:cNvPicPr>
            <a:picLocks noChangeAspect="1"/>
          </p:cNvPicPr>
          <p:nvPr/>
        </p:nvPicPr>
        <p:blipFill>
          <a:blip r:embed="rId2"/>
          <a:stretch>
            <a:fillRect/>
          </a:stretch>
        </p:blipFill>
        <p:spPr>
          <a:xfrm>
            <a:off x="7109962" y="3101314"/>
            <a:ext cx="4221597" cy="305010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1589091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A105-E938-1EC8-06FC-109EC15A6D4C}"/>
              </a:ext>
            </a:extLst>
          </p:cNvPr>
          <p:cNvSpPr>
            <a:spLocks noGrp="1"/>
          </p:cNvSpPr>
          <p:nvPr>
            <p:ph type="title"/>
          </p:nvPr>
        </p:nvSpPr>
        <p:spPr/>
        <p:txBody>
          <a:bodyPr/>
          <a:lstStyle/>
          <a:p>
            <a:pPr algn="ctr"/>
            <a:r>
              <a:rPr lang="en-US" sz="2400" b="1" dirty="0">
                <a:latin typeface="Times New Roman" panose="02020603050405020304" pitchFamily="18" charset="0"/>
                <a:cs typeface="Times New Roman" panose="02020603050405020304" pitchFamily="18" charset="0"/>
              </a:rPr>
              <a:t>Principal</a:t>
            </a:r>
            <a:r>
              <a:rPr lang="en-US"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Components Code</a:t>
            </a:r>
          </a:p>
        </p:txBody>
      </p:sp>
      <p:pic>
        <p:nvPicPr>
          <p:cNvPr id="4" name="Content Placeholder 3" descr="Text&#10;&#10;Description automatically generated">
            <a:extLst>
              <a:ext uri="{FF2B5EF4-FFF2-40B4-BE49-F238E27FC236}">
                <a16:creationId xmlns:a16="http://schemas.microsoft.com/office/drawing/2014/main" id="{9EB6C5A4-B87F-4138-89D0-E3C90D458C35}"/>
              </a:ext>
            </a:extLst>
          </p:cNvPr>
          <p:cNvPicPr>
            <a:picLocks noGrp="1" noChangeAspect="1"/>
          </p:cNvPicPr>
          <p:nvPr>
            <p:ph idx="1"/>
          </p:nvPr>
        </p:nvPicPr>
        <p:blipFill>
          <a:blip r:embed="rId2"/>
          <a:stretch>
            <a:fillRect/>
          </a:stretch>
        </p:blipFill>
        <p:spPr>
          <a:xfrm>
            <a:off x="3160880" y="2878554"/>
            <a:ext cx="6026122" cy="2394486"/>
          </a:xfrm>
          <a:prstGeom prst="rect">
            <a:avLst/>
          </a:prstGeom>
        </p:spPr>
      </p:pic>
    </p:spTree>
    <p:extLst>
      <p:ext uri="{BB962C8B-B14F-4D97-AF65-F5344CB8AC3E}">
        <p14:creationId xmlns:p14="http://schemas.microsoft.com/office/powerpoint/2010/main" val="4241833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4C335D-5920-C65A-FC2A-F4A25B1E208B}"/>
              </a:ext>
            </a:extLst>
          </p:cNvPr>
          <p:cNvSpPr>
            <a:spLocks noGrp="1"/>
          </p:cNvSpPr>
          <p:nvPr>
            <p:ph type="title"/>
          </p:nvPr>
        </p:nvSpPr>
        <p:spPr>
          <a:xfrm>
            <a:off x="643467" y="317188"/>
            <a:ext cx="10905066" cy="1135737"/>
          </a:xfrm>
        </p:spPr>
        <p:txBody>
          <a:bodyPr vert="horz" lIns="91440" tIns="45720" rIns="91440" bIns="45720" rtlCol="0" anchor="ctr">
            <a:normAutofit/>
          </a:bodyPr>
          <a:lstStyle/>
          <a:p>
            <a:pPr algn="ctr"/>
            <a:r>
              <a:rPr lang="en-US" sz="2400" b="1" dirty="0">
                <a:latin typeface="Times New Roman" panose="02020603050405020304" pitchFamily="18" charset="0"/>
                <a:cs typeface="Times New Roman" panose="02020603050405020304" pitchFamily="18" charset="0"/>
              </a:rPr>
              <a:t>T</a:t>
            </a:r>
            <a:r>
              <a:rPr lang="en-US" sz="2400" b="1" kern="1200" dirty="0">
                <a:solidFill>
                  <a:schemeClr val="tx1"/>
                </a:solidFill>
                <a:latin typeface="Times New Roman" panose="02020603050405020304" pitchFamily="18" charset="0"/>
                <a:cs typeface="Times New Roman" panose="02020603050405020304" pitchFamily="18" charset="0"/>
              </a:rPr>
              <a:t>-distributed stochastic neighbor embedding (t-SNE)</a:t>
            </a:r>
          </a:p>
        </p:txBody>
      </p:sp>
      <p:sp>
        <p:nvSpPr>
          <p:cNvPr id="9" name="Content Placeholder 8">
            <a:extLst>
              <a:ext uri="{FF2B5EF4-FFF2-40B4-BE49-F238E27FC236}">
                <a16:creationId xmlns:a16="http://schemas.microsoft.com/office/drawing/2014/main" id="{DBF6B544-E6E4-331E-9C69-B78D00F80A58}"/>
              </a:ext>
            </a:extLst>
          </p:cNvPr>
          <p:cNvSpPr>
            <a:spLocks noGrp="1"/>
          </p:cNvSpPr>
          <p:nvPr>
            <p:ph sz="half" idx="1"/>
          </p:nvPr>
        </p:nvSpPr>
        <p:spPr>
          <a:xfrm>
            <a:off x="643468" y="1387098"/>
            <a:ext cx="5239172" cy="5074661"/>
          </a:xfrm>
        </p:spPr>
        <p:txBody>
          <a:bodyPr vert="horz" lIns="91440" tIns="45720" rIns="91440" bIns="45720" rtlCol="0">
            <a:noAutofit/>
          </a:bodyPr>
          <a:lstStyle/>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Unlike PCA, t-SNE can reduce dimensions with non-linear relationships. In other words, the change in X or Y does not correspond with a constant change in the other variable. </a:t>
            </a:r>
          </a:p>
          <a:p>
            <a:r>
              <a:rPr lang="en-US" sz="1600" dirty="0">
                <a:latin typeface="Times New Roman" panose="02020603050405020304" pitchFamily="18" charset="0"/>
                <a:cs typeface="Times New Roman" panose="02020603050405020304" pitchFamily="18" charset="0"/>
              </a:rPr>
              <a:t>The  data points are randomly scattered when move to a low dimension space. </a:t>
            </a:r>
          </a:p>
          <a:p>
            <a:r>
              <a:rPr lang="en-US" sz="1600" dirty="0">
                <a:latin typeface="Times New Roman" panose="02020603050405020304" pitchFamily="18" charset="0"/>
                <a:cs typeface="Times New Roman" panose="02020603050405020304" pitchFamily="18" charset="0"/>
              </a:rPr>
              <a:t>Firstly, it constructs probability distribution and assigns similar points a higher probability and unsimilar points lower probability in high dimensional space </a:t>
            </a:r>
          </a:p>
          <a:p>
            <a:r>
              <a:rPr lang="en-US" sz="1600" dirty="0">
                <a:latin typeface="Times New Roman" panose="02020603050405020304" pitchFamily="18" charset="0"/>
                <a:cs typeface="Times New Roman" panose="02020603050405020304" pitchFamily="18" charset="0"/>
              </a:rPr>
              <a:t>Secondly, each point gets randomly projected into a low dimensional space and calculates the similarity probability score in a low dimensional space in order to cluster the points together. </a:t>
            </a:r>
          </a:p>
          <a:p>
            <a:r>
              <a:rPr lang="en-US" sz="1600" dirty="0">
                <a:latin typeface="Times New Roman" panose="02020603050405020304" pitchFamily="18" charset="0"/>
                <a:cs typeface="Times New Roman" panose="02020603050405020304" pitchFamily="18" charset="0"/>
              </a:rPr>
              <a:t>The algorithm iterates over and over till similar data points are grouped together. </a:t>
            </a:r>
          </a:p>
          <a:p>
            <a:r>
              <a:rPr lang="en-US" sz="1600" dirty="0">
                <a:latin typeface="Times New Roman" panose="02020603050405020304" pitchFamily="18" charset="0"/>
                <a:cs typeface="Times New Roman" panose="02020603050405020304" pitchFamily="18" charset="0"/>
              </a:rPr>
              <a:t>Thus, it calculates a similarity measure based on the distance between points instead of trying to maximize variance.</a:t>
            </a:r>
          </a:p>
          <a:p>
            <a:pPr marL="0" indent="0">
              <a:buNone/>
            </a:pPr>
            <a:endParaRPr lang="en-US" sz="1600" dirty="0"/>
          </a:p>
        </p:txBody>
      </p:sp>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4" name="Rectangle 3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Content Placeholder 4">
            <a:extLst>
              <a:ext uri="{FF2B5EF4-FFF2-40B4-BE49-F238E27FC236}">
                <a16:creationId xmlns:a16="http://schemas.microsoft.com/office/drawing/2014/main" id="{1AA42FE7-584F-801E-9A84-68107EFD10F3}"/>
              </a:ext>
            </a:extLst>
          </p:cNvPr>
          <p:cNvSpPr>
            <a:spLocks noGrp="1"/>
          </p:cNvSpPr>
          <p:nvPr>
            <p:ph sz="half" idx="2"/>
          </p:nvPr>
        </p:nvSpPr>
        <p:spPr/>
        <p:txBody>
          <a:bodyPr>
            <a:normAutofit/>
          </a:bodyPr>
          <a:lstStyle/>
          <a:p>
            <a:endParaRPr lang="en-US"/>
          </a:p>
        </p:txBody>
      </p:sp>
      <p:pic>
        <p:nvPicPr>
          <p:cNvPr id="7" name="Picture 6">
            <a:extLst>
              <a:ext uri="{FF2B5EF4-FFF2-40B4-BE49-F238E27FC236}">
                <a16:creationId xmlns:a16="http://schemas.microsoft.com/office/drawing/2014/main" id="{602EFD24-6072-FF89-DB83-E878AB768B6C}"/>
              </a:ext>
            </a:extLst>
          </p:cNvPr>
          <p:cNvPicPr>
            <a:picLocks noChangeAspect="1"/>
          </p:cNvPicPr>
          <p:nvPr/>
        </p:nvPicPr>
        <p:blipFill>
          <a:blip r:embed="rId2"/>
          <a:stretch>
            <a:fillRect/>
          </a:stretch>
        </p:blipFill>
        <p:spPr>
          <a:xfrm>
            <a:off x="6132072" y="1714465"/>
            <a:ext cx="5181600" cy="4361297"/>
          </a:xfrm>
          <a:prstGeom prst="rect">
            <a:avLst/>
          </a:prstGeom>
        </p:spPr>
      </p:pic>
    </p:spTree>
    <p:extLst>
      <p:ext uri="{BB962C8B-B14F-4D97-AF65-F5344CB8AC3E}">
        <p14:creationId xmlns:p14="http://schemas.microsoft.com/office/powerpoint/2010/main" val="46355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CF2C6-C88B-6210-88CB-372830CE2133}"/>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TSNE Code</a:t>
            </a:r>
          </a:p>
        </p:txBody>
      </p:sp>
      <p:pic>
        <p:nvPicPr>
          <p:cNvPr id="8" name="Content Placeholder 7">
            <a:extLst>
              <a:ext uri="{FF2B5EF4-FFF2-40B4-BE49-F238E27FC236}">
                <a16:creationId xmlns:a16="http://schemas.microsoft.com/office/drawing/2014/main" id="{596320E6-59CF-A2B4-6AA6-9723D8FA9BD8}"/>
              </a:ext>
            </a:extLst>
          </p:cNvPr>
          <p:cNvPicPr>
            <a:picLocks noGrp="1" noChangeAspect="1"/>
          </p:cNvPicPr>
          <p:nvPr>
            <p:ph idx="1"/>
          </p:nvPr>
        </p:nvPicPr>
        <p:blipFill>
          <a:blip r:embed="rId2"/>
          <a:stretch>
            <a:fillRect/>
          </a:stretch>
        </p:blipFill>
        <p:spPr>
          <a:xfrm>
            <a:off x="3129070" y="2592733"/>
            <a:ext cx="6093195" cy="2080006"/>
          </a:xfrm>
        </p:spPr>
      </p:pic>
    </p:spTree>
    <p:extLst>
      <p:ext uri="{BB962C8B-B14F-4D97-AF65-F5344CB8AC3E}">
        <p14:creationId xmlns:p14="http://schemas.microsoft.com/office/powerpoint/2010/main" val="4005559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F85FB8-66D1-C6B4-63AE-5407D9B2A9F5}"/>
              </a:ext>
            </a:extLst>
          </p:cNvPr>
          <p:cNvSpPr>
            <a:spLocks noGrp="1"/>
          </p:cNvSpPr>
          <p:nvPr>
            <p:ph type="title"/>
          </p:nvPr>
        </p:nvSpPr>
        <p:spPr>
          <a:xfrm>
            <a:off x="838200" y="365125"/>
            <a:ext cx="10515600" cy="1016635"/>
          </a:xfrm>
        </p:spPr>
        <p:txBody>
          <a:bodyPr>
            <a:normAutofit/>
          </a:bodyPr>
          <a:lstStyle/>
          <a:p>
            <a:pPr algn="ctr"/>
            <a:r>
              <a:rPr lang="en-US" sz="2400" b="1" dirty="0">
                <a:latin typeface="Times New Roman" panose="02020603050405020304" pitchFamily="18" charset="0"/>
                <a:cs typeface="Times New Roman" panose="02020603050405020304" pitchFamily="18" charset="0"/>
              </a:rPr>
              <a:t>Uniform Manifold Approximation and Projection</a:t>
            </a:r>
          </a:p>
        </p:txBody>
      </p:sp>
      <p:sp>
        <p:nvSpPr>
          <p:cNvPr id="6" name="Content Placeholder 5">
            <a:extLst>
              <a:ext uri="{FF2B5EF4-FFF2-40B4-BE49-F238E27FC236}">
                <a16:creationId xmlns:a16="http://schemas.microsoft.com/office/drawing/2014/main" id="{C1DEBEE5-61BA-2641-6498-206AF20A277A}"/>
              </a:ext>
            </a:extLst>
          </p:cNvPr>
          <p:cNvSpPr>
            <a:spLocks noGrp="1"/>
          </p:cNvSpPr>
          <p:nvPr>
            <p:ph idx="1"/>
          </p:nvPr>
        </p:nvSpPr>
        <p:spPr>
          <a:xfrm>
            <a:off x="838200" y="1280160"/>
            <a:ext cx="10515600" cy="4896803"/>
          </a:xfrm>
        </p:spPr>
        <p:txBody>
          <a:bodyPr>
            <a:normAutofit/>
          </a:bodyPr>
          <a:lstStyle/>
          <a:p>
            <a:endParaRPr lang="en-US" sz="2100" dirty="0">
              <a:solidFill>
                <a:srgbClr val="292929"/>
              </a:solidFill>
              <a:latin typeface="Times New Roman" panose="02020603050405020304" pitchFamily="18" charset="0"/>
              <a:cs typeface="Times New Roman" panose="02020603050405020304" pitchFamily="18" charset="0"/>
            </a:endParaRPr>
          </a:p>
          <a:p>
            <a:endParaRPr lang="en-US" sz="2100" dirty="0">
              <a:solidFill>
                <a:srgbClr val="292929"/>
              </a:solidFill>
              <a:latin typeface="Times New Roman" panose="02020603050405020304" pitchFamily="18" charset="0"/>
              <a:cs typeface="Times New Roman" panose="02020603050405020304" pitchFamily="18" charset="0"/>
            </a:endParaRPr>
          </a:p>
          <a:p>
            <a:r>
              <a:rPr lang="en-US" sz="2100" dirty="0">
                <a:solidFill>
                  <a:srgbClr val="292929"/>
                </a:solidFill>
                <a:latin typeface="Times New Roman" panose="02020603050405020304" pitchFamily="18" charset="0"/>
                <a:cs typeface="Times New Roman" panose="02020603050405020304" pitchFamily="18" charset="0"/>
              </a:rPr>
              <a:t>UMAP is similar to </a:t>
            </a:r>
            <a:r>
              <a:rPr lang="en-US" sz="2100" b="0" i="0" dirty="0">
                <a:solidFill>
                  <a:srgbClr val="292929"/>
                </a:solidFill>
                <a:effectLst/>
                <a:latin typeface="Times New Roman" panose="02020603050405020304" pitchFamily="18" charset="0"/>
                <a:cs typeface="Times New Roman" panose="02020603050405020304" pitchFamily="18" charset="0"/>
              </a:rPr>
              <a:t>t-SNE but with higher processing speed, therefore, faster.</a:t>
            </a:r>
          </a:p>
          <a:p>
            <a:endParaRPr lang="en-US" sz="2100" dirty="0">
              <a:solidFill>
                <a:srgbClr val="292929"/>
              </a:solidFill>
              <a:latin typeface="Times New Roman" panose="02020603050405020304" pitchFamily="18" charset="0"/>
              <a:cs typeface="Times New Roman" panose="02020603050405020304" pitchFamily="18" charset="0"/>
            </a:endParaRPr>
          </a:p>
          <a:p>
            <a:r>
              <a:rPr lang="en-US" sz="2100" i="0" dirty="0">
                <a:solidFill>
                  <a:srgbClr val="292929"/>
                </a:solidFill>
                <a:effectLst/>
                <a:latin typeface="Times New Roman" panose="02020603050405020304" pitchFamily="18" charset="0"/>
                <a:cs typeface="Times New Roman" panose="02020603050405020304" pitchFamily="18" charset="0"/>
              </a:rPr>
              <a:t> UMAP outperforms t-SNE and PCA. It is very effective for visualizing clusters or groups of data points and their relative proximities. </a:t>
            </a:r>
          </a:p>
          <a:p>
            <a:pPr marL="0" indent="0">
              <a:buNone/>
            </a:pPr>
            <a:endParaRPr lang="en-US" sz="2100" dirty="0">
              <a:latin typeface="Times New Roman" panose="02020603050405020304" pitchFamily="18" charset="0"/>
              <a:cs typeface="Times New Roman" panose="02020603050405020304" pitchFamily="18" charset="0"/>
            </a:endParaRPr>
          </a:p>
          <a:p>
            <a:r>
              <a:rPr lang="en-US" sz="2100" dirty="0">
                <a:latin typeface="Times New Roman" panose="02020603050405020304" pitchFamily="18" charset="0"/>
                <a:cs typeface="Times New Roman" panose="02020603050405020304" pitchFamily="18" charset="0"/>
              </a:rPr>
              <a:t>It calculates distances not only with the closest neighbor but also tries to map datapoints bit farther away using functions. </a:t>
            </a:r>
          </a:p>
          <a:p>
            <a:endParaRPr lang="en-US" dirty="0"/>
          </a:p>
        </p:txBody>
      </p:sp>
    </p:spTree>
    <p:extLst>
      <p:ext uri="{BB962C8B-B14F-4D97-AF65-F5344CB8AC3E}">
        <p14:creationId xmlns:p14="http://schemas.microsoft.com/office/powerpoint/2010/main" val="1500431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9308B4-1957-76AC-D800-4AD6C0B7A875}"/>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UMAP Code</a:t>
            </a:r>
            <a:endParaRPr lang="en-US" sz="2400" dirty="0"/>
          </a:p>
        </p:txBody>
      </p:sp>
      <p:pic>
        <p:nvPicPr>
          <p:cNvPr id="3" name="Content Placeholder 2">
            <a:extLst>
              <a:ext uri="{FF2B5EF4-FFF2-40B4-BE49-F238E27FC236}">
                <a16:creationId xmlns:a16="http://schemas.microsoft.com/office/drawing/2014/main" id="{19CE8A82-A2C5-DCBF-63B7-CD2302EDCE99}"/>
              </a:ext>
            </a:extLst>
          </p:cNvPr>
          <p:cNvPicPr>
            <a:picLocks noGrp="1" noChangeAspect="1"/>
          </p:cNvPicPr>
          <p:nvPr>
            <p:ph idx="1"/>
          </p:nvPr>
        </p:nvPicPr>
        <p:blipFill>
          <a:blip r:embed="rId2"/>
          <a:stretch>
            <a:fillRect/>
          </a:stretch>
        </p:blipFill>
        <p:spPr>
          <a:xfrm>
            <a:off x="2841978" y="2983936"/>
            <a:ext cx="6508044" cy="2034716"/>
          </a:xfrm>
        </p:spPr>
      </p:pic>
    </p:spTree>
    <p:extLst>
      <p:ext uri="{BB962C8B-B14F-4D97-AF65-F5344CB8AC3E}">
        <p14:creationId xmlns:p14="http://schemas.microsoft.com/office/powerpoint/2010/main" val="393598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43516-FBBA-670C-13F8-00711F899383}"/>
              </a:ext>
            </a:extLst>
          </p:cNvPr>
          <p:cNvSpPr>
            <a:spLocks noGrp="1"/>
          </p:cNvSpPr>
          <p:nvPr>
            <p:ph type="title"/>
          </p:nvPr>
        </p:nvSpPr>
        <p:spPr>
          <a:xfrm>
            <a:off x="686834" y="1153572"/>
            <a:ext cx="3200400" cy="4461163"/>
          </a:xfrm>
        </p:spPr>
        <p:txBody>
          <a:bodyPr>
            <a:normAutofit/>
          </a:bodyPr>
          <a:lstStyle/>
          <a:p>
            <a:r>
              <a:rPr lang="en-US" b="1">
                <a:solidFill>
                  <a:srgbClr val="FFFFFF"/>
                </a:solidFill>
                <a:latin typeface="Times New Roman" panose="02020603050405020304" pitchFamily="18" charset="0"/>
                <a:cs typeface="Times New Roman" panose="02020603050405020304" pitchFamily="18" charset="0"/>
              </a:rPr>
              <a:t>OUTLINE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546B1E-7429-B32F-0CEA-0A1EF22066C0}"/>
              </a:ext>
            </a:extLst>
          </p:cNvPr>
          <p:cNvSpPr>
            <a:spLocks noGrp="1"/>
          </p:cNvSpPr>
          <p:nvPr>
            <p:ph idx="1"/>
          </p:nvPr>
        </p:nvSpPr>
        <p:spPr>
          <a:xfrm>
            <a:off x="4428456" y="609600"/>
            <a:ext cx="6365236" cy="5283200"/>
          </a:xfrm>
        </p:spPr>
        <p:txBody>
          <a:bodyPr anchor="ctr">
            <a:normAutofit fontScale="32500" lnSpcReduction="20000"/>
          </a:bodyPr>
          <a:lstStyle/>
          <a:p>
            <a:pPr marL="0" indent="0">
              <a:buNone/>
            </a:pPr>
            <a:r>
              <a:rPr lang="en-US" sz="2200" b="1" dirty="0">
                <a:latin typeface="Times New Roman" panose="02020603050405020304" pitchFamily="18" charset="0"/>
                <a:cs typeface="Times New Roman" panose="02020603050405020304" pitchFamily="18" charset="0"/>
              </a:rPr>
              <a:t> </a:t>
            </a:r>
          </a:p>
          <a:p>
            <a:endParaRPr lang="en-US" sz="2200" b="1" dirty="0">
              <a:latin typeface="Times New Roman" panose="02020603050405020304" pitchFamily="18" charset="0"/>
              <a:cs typeface="Times New Roman" panose="02020603050405020304" pitchFamily="18" charset="0"/>
            </a:endParaRPr>
          </a:p>
          <a:p>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panose="02020603050405020304" pitchFamily="18" charset="0"/>
                <a:cs typeface="Times New Roman" panose="02020603050405020304" pitchFamily="18" charset="0"/>
              </a:rPr>
              <a:t>Introduction</a:t>
            </a:r>
          </a:p>
          <a:p>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panose="02020603050405020304" pitchFamily="18" charset="0"/>
                <a:cs typeface="Times New Roman" panose="02020603050405020304" pitchFamily="18" charset="0"/>
              </a:rPr>
              <a:t>Goals &amp; Challenges</a:t>
            </a:r>
          </a:p>
          <a:p>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panose="02020603050405020304" pitchFamily="18" charset="0"/>
                <a:cs typeface="Times New Roman" panose="02020603050405020304" pitchFamily="18" charset="0"/>
              </a:rPr>
              <a:t>Overall  Flow Chart</a:t>
            </a:r>
          </a:p>
          <a:p>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panose="02020603050405020304" pitchFamily="18" charset="0"/>
                <a:cs typeface="Times New Roman" panose="02020603050405020304" pitchFamily="18" charset="0"/>
              </a:rPr>
              <a:t>Data</a:t>
            </a:r>
          </a:p>
          <a:p>
            <a:pPr marL="0" indent="0">
              <a:buNone/>
            </a:pPr>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panose="02020603050405020304" pitchFamily="18" charset="0"/>
                <a:cs typeface="Times New Roman" panose="02020603050405020304" pitchFamily="18" charset="0"/>
              </a:rPr>
              <a:t>Tasks , Method and Algorithms</a:t>
            </a:r>
          </a:p>
          <a:p>
            <a:endParaRPr lang="en-US" sz="5500" b="1" dirty="0">
              <a:latin typeface="Times New Roman" panose="02020603050405020304" pitchFamily="18" charset="0"/>
              <a:cs typeface="Times New Roman" panose="02020603050405020304" pitchFamily="18" charset="0"/>
            </a:endParaRPr>
          </a:p>
          <a:p>
            <a:r>
              <a:rPr lang="en-US" sz="5500" b="1" dirty="0">
                <a:latin typeface="Times New Roman"/>
                <a:ea typeface="Times New Roman"/>
                <a:cs typeface="Times New Roman"/>
                <a:sym typeface="Times New Roman"/>
              </a:rPr>
              <a:t>Results</a:t>
            </a:r>
          </a:p>
          <a:p>
            <a:endParaRPr lang="en-US" sz="5500" b="1" dirty="0">
              <a:latin typeface="Times New Roman"/>
              <a:ea typeface="Times New Roman"/>
              <a:cs typeface="Times New Roman"/>
              <a:sym typeface="Times New Roman"/>
            </a:endParaRPr>
          </a:p>
          <a:p>
            <a:r>
              <a:rPr lang="en-US" sz="5500" b="1" dirty="0">
                <a:latin typeface="Times New Roman"/>
                <a:ea typeface="Times New Roman"/>
                <a:cs typeface="Times New Roman"/>
                <a:sym typeface="Times New Roman"/>
              </a:rPr>
              <a:t>Conclusion</a:t>
            </a:r>
          </a:p>
          <a:p>
            <a:endParaRPr lang="en-US" sz="5500" b="1" dirty="0">
              <a:latin typeface="Times New Roman"/>
              <a:ea typeface="Times New Roman"/>
              <a:cs typeface="Times New Roman"/>
              <a:sym typeface="Times New Roman"/>
            </a:endParaRPr>
          </a:p>
          <a:p>
            <a:pPr marL="0" indent="0">
              <a:buNone/>
            </a:pPr>
            <a:endParaRPr lang="en-US" sz="2200" dirty="0">
              <a:latin typeface="Times New Roman" panose="02020603050405020304" pitchFamily="18" charset="0"/>
              <a:cs typeface="Times New Roman" panose="02020603050405020304" pitchFamily="18" charset="0"/>
            </a:endParaRPr>
          </a:p>
          <a:p>
            <a:pPr marL="76200" indent="0">
              <a:spcBef>
                <a:spcPts val="0"/>
              </a:spcBef>
              <a:buClr>
                <a:schemeClr val="lt1"/>
              </a:buClr>
              <a:buSzPts val="2400"/>
              <a:buNone/>
            </a:pPr>
            <a:endParaRPr lang="en-US" sz="2200" dirty="0">
              <a:latin typeface="Times New Roman"/>
              <a:ea typeface="Times New Roman"/>
              <a:cs typeface="Times New Roman"/>
              <a:sym typeface="Times New Roman"/>
            </a:endParaRPr>
          </a:p>
          <a:p>
            <a:pPr marL="76200" indent="0">
              <a:spcBef>
                <a:spcPts val="0"/>
              </a:spcBef>
              <a:buClr>
                <a:schemeClr val="lt1"/>
              </a:buClr>
              <a:buSzPts val="2400"/>
              <a:buNone/>
            </a:pPr>
            <a:endParaRPr lang="en-US" sz="2200" dirty="0">
              <a:latin typeface="Times New Roman"/>
              <a:ea typeface="Times New Roman"/>
              <a:cs typeface="Times New Roman"/>
              <a:sym typeface="Times New Roman"/>
            </a:endParaRPr>
          </a:p>
          <a:p>
            <a:endParaRPr lang="en-US" sz="2200" dirty="0"/>
          </a:p>
        </p:txBody>
      </p:sp>
    </p:spTree>
    <p:extLst>
      <p:ext uri="{BB962C8B-B14F-4D97-AF65-F5344CB8AC3E}">
        <p14:creationId xmlns:p14="http://schemas.microsoft.com/office/powerpoint/2010/main" val="1890121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BF52-7A85-12A0-4C76-488FEC666E80}"/>
              </a:ext>
            </a:extLst>
          </p:cNvPr>
          <p:cNvSpPr>
            <a:spLocks noGrp="1"/>
          </p:cNvSpPr>
          <p:nvPr>
            <p:ph type="title"/>
          </p:nvPr>
        </p:nvSpPr>
        <p:spPr>
          <a:xfrm>
            <a:off x="838200" y="365126"/>
            <a:ext cx="10515600" cy="1104860"/>
          </a:xfrm>
        </p:spPr>
        <p:txBody>
          <a:bodyPr/>
          <a:lstStyle/>
          <a:p>
            <a:pPr algn="ctr"/>
            <a:r>
              <a:rPr lang="en-US" sz="2400" b="1" dirty="0">
                <a:latin typeface="Times New Roman" panose="02020603050405020304" pitchFamily="18" charset="0"/>
                <a:cs typeface="Times New Roman" panose="02020603050405020304" pitchFamily="18" charset="0"/>
              </a:rPr>
              <a:t>Task4 - Class Activation Maps</a:t>
            </a:r>
            <a:br>
              <a:rPr lang="en-US" sz="2400" b="1"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E13D4C73-65D9-6643-31F2-BCC3FCCED26B}"/>
              </a:ext>
            </a:extLst>
          </p:cNvPr>
          <p:cNvSpPr>
            <a:spLocks noGrp="1"/>
          </p:cNvSpPr>
          <p:nvPr>
            <p:ph idx="1"/>
          </p:nvPr>
        </p:nvSpPr>
        <p:spPr>
          <a:xfrm>
            <a:off x="838200" y="1342663"/>
            <a:ext cx="10515600" cy="4834300"/>
          </a:xfrm>
        </p:spPr>
        <p:txBody>
          <a:bodyPr>
            <a:normAutofit/>
          </a:bodyPr>
          <a:lstStyle/>
          <a:p>
            <a:r>
              <a:rPr lang="en-US" sz="1800" dirty="0">
                <a:latin typeface="Times New Roman" panose="02020603050405020304" pitchFamily="18" charset="0"/>
                <a:cs typeface="Times New Roman" panose="02020603050405020304" pitchFamily="18" charset="0"/>
              </a:rPr>
              <a:t>Neural Networks classify an image and on what basis the prediction takes place is what the activation maps talk about.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Every pixel in the input layer is applied with the filter and here filter meaning matrix multiplication of values.</a:t>
            </a:r>
          </a:p>
          <a:p>
            <a:pPr marL="0" indent="0">
              <a:buNone/>
            </a:pP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This matrix multiplication leads to a feature map , which store every information of the image.</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feature map is then used to visualize the image in the convolution layer as in which area of the image is being focused by the layer.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To get the class activation maps its required to build a model of the last layer and then get the activations of the layer using the images. This gives us a tensor output.</a:t>
            </a:r>
            <a:endParaRPr lang="en-US" sz="1800" dirty="0"/>
          </a:p>
        </p:txBody>
      </p:sp>
    </p:spTree>
    <p:extLst>
      <p:ext uri="{BB962C8B-B14F-4D97-AF65-F5344CB8AC3E}">
        <p14:creationId xmlns:p14="http://schemas.microsoft.com/office/powerpoint/2010/main" val="1640245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9016D8-A32E-D6C3-4688-4FB7E5F952F7}"/>
              </a:ext>
            </a:extLst>
          </p:cNvPr>
          <p:cNvPicPr>
            <a:picLocks noGrp="1" noChangeAspect="1"/>
          </p:cNvPicPr>
          <p:nvPr>
            <p:ph idx="1"/>
          </p:nvPr>
        </p:nvPicPr>
        <p:blipFill>
          <a:blip r:embed="rId2"/>
          <a:stretch>
            <a:fillRect/>
          </a:stretch>
        </p:blipFill>
        <p:spPr>
          <a:xfrm>
            <a:off x="2174110" y="2448560"/>
            <a:ext cx="7335649" cy="2865119"/>
          </a:xfrm>
        </p:spPr>
      </p:pic>
    </p:spTree>
    <p:extLst>
      <p:ext uri="{BB962C8B-B14F-4D97-AF65-F5344CB8AC3E}">
        <p14:creationId xmlns:p14="http://schemas.microsoft.com/office/powerpoint/2010/main" val="2552307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456BB1-64C9-C35C-DB54-12AD472CA633}"/>
              </a:ext>
            </a:extLst>
          </p:cNvPr>
          <p:cNvSpPr>
            <a:spLocks noGrp="1"/>
          </p:cNvSpPr>
          <p:nvPr>
            <p:ph type="title"/>
          </p:nvPr>
        </p:nvSpPr>
        <p:spPr>
          <a:xfrm>
            <a:off x="1116498" y="655128"/>
            <a:ext cx="4613919" cy="874071"/>
          </a:xfrm>
        </p:spPr>
        <p:txBody>
          <a:bodyPr vert="horz" lIns="91440" tIns="45720" rIns="91440" bIns="45720" rtlCol="0" anchor="b">
            <a:normAutofit/>
          </a:bodyPr>
          <a:lstStyle/>
          <a:p>
            <a:r>
              <a:rPr lang="en-US" sz="2400" b="1" dirty="0">
                <a:latin typeface="Times New Roman" panose="02020603050405020304" pitchFamily="18" charset="0"/>
                <a:cs typeface="Times New Roman" panose="02020603050405020304" pitchFamily="18" charset="0"/>
              </a:rPr>
              <a:t>Outputs Using Activation Maps</a:t>
            </a:r>
          </a:p>
        </p:txBody>
      </p:sp>
      <p:sp>
        <p:nvSpPr>
          <p:cNvPr id="48" name="Rectangle 2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2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Content Placeholder 3" descr="Graphical user interface&#10;&#10;Description automatically generated">
            <a:extLst>
              <a:ext uri="{FF2B5EF4-FFF2-40B4-BE49-F238E27FC236}">
                <a16:creationId xmlns:a16="http://schemas.microsoft.com/office/drawing/2014/main" id="{D344F95E-ED7B-3564-12F9-2EF6ED586E50}"/>
              </a:ext>
            </a:extLst>
          </p:cNvPr>
          <p:cNvPicPr>
            <a:picLocks noGrp="1" noChangeAspect="1"/>
          </p:cNvPicPr>
          <p:nvPr>
            <p:ph idx="1"/>
          </p:nvPr>
        </p:nvPicPr>
        <p:blipFill>
          <a:blip r:embed="rId2"/>
          <a:stretch>
            <a:fillRect/>
          </a:stretch>
        </p:blipFill>
        <p:spPr>
          <a:xfrm>
            <a:off x="6479837" y="520815"/>
            <a:ext cx="5586942" cy="2234777"/>
          </a:xfrm>
          <a:prstGeom prst="rect">
            <a:avLst/>
          </a:prstGeom>
        </p:spPr>
      </p:pic>
      <p:sp>
        <p:nvSpPr>
          <p:cNvPr id="49" name="Rectangle 4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092A407A-97DF-3DFA-EF88-A37DADCE6E6E}"/>
              </a:ext>
            </a:extLst>
          </p:cNvPr>
          <p:cNvPicPr>
            <a:picLocks noChangeAspect="1"/>
          </p:cNvPicPr>
          <p:nvPr/>
        </p:nvPicPr>
        <p:blipFill>
          <a:blip r:embed="rId3"/>
          <a:stretch>
            <a:fillRect/>
          </a:stretch>
        </p:blipFill>
        <p:spPr>
          <a:xfrm>
            <a:off x="963861" y="3315854"/>
            <a:ext cx="5157628" cy="3455611"/>
          </a:xfrm>
          <a:prstGeom prst="rect">
            <a:avLst/>
          </a:prstGeom>
        </p:spPr>
      </p:pic>
      <p:pic>
        <p:nvPicPr>
          <p:cNvPr id="9" name="Picture 8" descr="Chart&#10;&#10;Description automatically generated with low confidence">
            <a:extLst>
              <a:ext uri="{FF2B5EF4-FFF2-40B4-BE49-F238E27FC236}">
                <a16:creationId xmlns:a16="http://schemas.microsoft.com/office/drawing/2014/main" id="{9D8CB022-CD37-49F9-29B0-4A363880B116}"/>
              </a:ext>
            </a:extLst>
          </p:cNvPr>
          <p:cNvPicPr>
            <a:picLocks noChangeAspect="1"/>
          </p:cNvPicPr>
          <p:nvPr/>
        </p:nvPicPr>
        <p:blipFill>
          <a:blip r:embed="rId4"/>
          <a:stretch>
            <a:fillRect/>
          </a:stretch>
        </p:blipFill>
        <p:spPr>
          <a:xfrm>
            <a:off x="6655422" y="3315854"/>
            <a:ext cx="5235774" cy="3455611"/>
          </a:xfrm>
          <a:prstGeom prst="rect">
            <a:avLst/>
          </a:prstGeom>
        </p:spPr>
      </p:pic>
    </p:spTree>
    <p:extLst>
      <p:ext uri="{BB962C8B-B14F-4D97-AF65-F5344CB8AC3E}">
        <p14:creationId xmlns:p14="http://schemas.microsoft.com/office/powerpoint/2010/main" val="3169442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E26B-7646-031D-E936-9D4D00F19EA7}"/>
              </a:ext>
            </a:extLst>
          </p:cNvPr>
          <p:cNvSpPr>
            <a:spLocks noGrp="1"/>
          </p:cNvSpPr>
          <p:nvPr>
            <p:ph type="title"/>
          </p:nvPr>
        </p:nvSpPr>
        <p:spPr/>
        <p:txBody>
          <a:bodyPr/>
          <a:lstStyle/>
          <a:p>
            <a:r>
              <a:rPr lang="en-US" dirty="0"/>
              <a:t>				</a:t>
            </a:r>
            <a:r>
              <a:rPr lang="en-US" sz="2400" b="1" dirty="0">
                <a:latin typeface="Times New Roman" panose="02020603050405020304" pitchFamily="18" charset="0"/>
                <a:cs typeface="Times New Roman" panose="02020603050405020304" pitchFamily="18" charset="0"/>
              </a:rPr>
              <a:t>Task5- Clustering Algorithm</a:t>
            </a:r>
          </a:p>
        </p:txBody>
      </p:sp>
      <p:sp>
        <p:nvSpPr>
          <p:cNvPr id="3" name="Content Placeholder 2">
            <a:extLst>
              <a:ext uri="{FF2B5EF4-FFF2-40B4-BE49-F238E27FC236}">
                <a16:creationId xmlns:a16="http://schemas.microsoft.com/office/drawing/2014/main" id="{F064088D-1D88-01EB-F60D-D908784C9A9A}"/>
              </a:ext>
            </a:extLst>
          </p:cNvPr>
          <p:cNvSpPr>
            <a:spLocks noGrp="1"/>
          </p:cNvSpPr>
          <p:nvPr>
            <p:ph idx="1"/>
          </p:nvPr>
        </p:nvSpPr>
        <p:spPr>
          <a:xfrm>
            <a:off x="838200" y="1690688"/>
            <a:ext cx="10515600" cy="4990030"/>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K-means clustering is one of the simplest and popular unsupervised machine learning algorithms.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objective of K-means is simple: group similar data points together and discover underlying patterns. To achieve this objective, K-means looks for a fixed number (k) of clusters in a dataset.</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activations obtained from the last layer were clustered to find the similarities within the data points. </a:t>
            </a:r>
          </a:p>
          <a:p>
            <a:pPr marL="0" indent="0">
              <a:buNone/>
            </a:pPr>
            <a:endParaRPr lang="en-US" dirty="0"/>
          </a:p>
          <a:p>
            <a:r>
              <a:rPr lang="en-US" sz="1800" dirty="0">
                <a:latin typeface="Times New Roman" panose="02020603050405020304" pitchFamily="18" charset="0"/>
                <a:cs typeface="Times New Roman" panose="02020603050405020304" pitchFamily="18" charset="0"/>
              </a:rPr>
              <a:t>To decide the optimal K value, elbow graph is used. </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Silhouette Score a metric used to calculate the goodness of a clustering technique. Its value ranges from -1 to 1. </a:t>
            </a:r>
          </a:p>
          <a:p>
            <a:pPr marL="0" indent="0">
              <a:buNone/>
            </a:pPr>
            <a:r>
              <a:rPr lang="en-US" sz="1800" dirty="0">
                <a:latin typeface="Times New Roman" panose="02020603050405020304" pitchFamily="18" charset="0"/>
                <a:cs typeface="Times New Roman" panose="02020603050405020304" pitchFamily="18" charset="0"/>
              </a:rPr>
              <a:t>		1: Means clusters are well apart from each other and clearly distinguished.</a:t>
            </a:r>
          </a:p>
          <a:p>
            <a:pPr marL="0" indent="0">
              <a:buNone/>
            </a:pPr>
            <a:r>
              <a:rPr lang="en-US" sz="1800" dirty="0">
                <a:latin typeface="Times New Roman" panose="02020603050405020304" pitchFamily="18" charset="0"/>
                <a:cs typeface="Times New Roman" panose="02020603050405020304" pitchFamily="18" charset="0"/>
              </a:rPr>
              <a:t>		0: The distance between clusters is not significant.</a:t>
            </a:r>
          </a:p>
          <a:p>
            <a:pPr marL="0" indent="0">
              <a:buNone/>
            </a:pPr>
            <a:r>
              <a:rPr lang="en-US" sz="1800" dirty="0">
                <a:latin typeface="Times New Roman" panose="02020603050405020304" pitchFamily="18" charset="0"/>
                <a:cs typeface="Times New Roman" panose="02020603050405020304" pitchFamily="18" charset="0"/>
              </a:rPr>
              <a:t>		-1: Means clusters are assigned in the wrong way.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2284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1ACEE0-CB64-4DBB-8C3C-400CABA25FA9}"/>
              </a:ext>
            </a:extLst>
          </p:cNvPr>
          <p:cNvSpPr>
            <a:spLocks noGrp="1"/>
          </p:cNvSpPr>
          <p:nvPr>
            <p:ph type="title"/>
          </p:nvPr>
        </p:nvSpPr>
        <p:spPr>
          <a:xfrm>
            <a:off x="640080" y="1389888"/>
            <a:ext cx="6894576" cy="722376"/>
          </a:xfrm>
        </p:spPr>
        <p:txBody>
          <a:bodyPr vert="horz" lIns="91440" tIns="45720" rIns="91440" bIns="45720" rtlCol="0" anchor="b">
            <a:normAutofit fontScale="90000"/>
          </a:bodyPr>
          <a:lstStyle/>
          <a:p>
            <a:r>
              <a:rPr lang="en-US" sz="5400" b="1" i="0" dirty="0">
                <a:effectLst/>
              </a:rPr>
              <a:t>		</a:t>
            </a:r>
            <a:r>
              <a:rPr lang="en-US" sz="2400" b="1" i="0" dirty="0">
                <a:effectLst/>
                <a:latin typeface="Times New Roman" panose="02020603050405020304" pitchFamily="18" charset="0"/>
                <a:cs typeface="Times New Roman" panose="02020603050405020304" pitchFamily="18" charset="0"/>
              </a:rPr>
              <a:t>K-means algorithm </a:t>
            </a:r>
            <a:r>
              <a:rPr lang="en-US" sz="2400" b="1" dirty="0">
                <a:latin typeface="Times New Roman" panose="02020603050405020304" pitchFamily="18" charset="0"/>
                <a:cs typeface="Times New Roman" panose="02020603050405020304" pitchFamily="18" charset="0"/>
              </a:rPr>
              <a:t>Working</a:t>
            </a: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3BD9F121-92BC-142C-F8A4-E2DC0079BCD3}"/>
              </a:ext>
            </a:extLst>
          </p:cNvPr>
          <p:cNvSpPr>
            <a:spLocks noGrp="1"/>
          </p:cNvSpPr>
          <p:nvPr>
            <p:ph type="body" sz="half" idx="2"/>
          </p:nvPr>
        </p:nvSpPr>
        <p:spPr>
          <a:xfrm>
            <a:off x="640080" y="2706624"/>
            <a:ext cx="7480606" cy="3483864"/>
          </a:xfrm>
        </p:spPr>
        <p:txBody>
          <a:bodyPr vert="horz" lIns="91440" tIns="45720" rIns="91440" bIns="45720" rtlCol="0">
            <a:normAutofit/>
          </a:bodyPr>
          <a:lstStyle/>
          <a:p>
            <a:pPr indent="-228600" algn="just">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KMeans</a:t>
            </a:r>
            <a:r>
              <a:rPr lang="en-US" sz="1800" dirty="0">
                <a:latin typeface="Times New Roman" panose="02020603050405020304" pitchFamily="18" charset="0"/>
                <a:cs typeface="Times New Roman" panose="02020603050405020304" pitchFamily="18" charset="0"/>
              </a:rPr>
              <a:t> will select a random point for each centroid and the number of centroids is equal to the number of clusters selected.</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Euclidean distance is calculated between each point and each centroid.    Each data point will be initially assigned to the closest centroid based on the Euclidean distance. </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algorithm then averages Euclidean distance (between each point and centroid) for each cluster and this point becomes the new centroid.</a:t>
            </a:r>
          </a:p>
          <a:p>
            <a:pPr indent="-22860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process of averaging the Euclidean distances within clusters and assigning new centroids repeats until cluster centroids no longer move.</a:t>
            </a:r>
          </a:p>
        </p:txBody>
      </p:sp>
      <p:pic>
        <p:nvPicPr>
          <p:cNvPr id="4" name="Picture 3">
            <a:extLst>
              <a:ext uri="{FF2B5EF4-FFF2-40B4-BE49-F238E27FC236}">
                <a16:creationId xmlns:a16="http://schemas.microsoft.com/office/drawing/2014/main" id="{722397C6-127D-AACC-ACC7-07FB26A9A7E1}"/>
              </a:ext>
            </a:extLst>
          </p:cNvPr>
          <p:cNvPicPr>
            <a:picLocks noChangeAspect="1"/>
          </p:cNvPicPr>
          <p:nvPr/>
        </p:nvPicPr>
        <p:blipFill rotWithShape="1">
          <a:blip r:embed="rId2"/>
          <a:srcRect l="5835" r="17151" b="2"/>
          <a:stretch/>
        </p:blipFill>
        <p:spPr>
          <a:xfrm>
            <a:off x="8120686" y="-969"/>
            <a:ext cx="3312362" cy="3429969"/>
          </a:xfrm>
          <a:prstGeom prst="rect">
            <a:avLst/>
          </a:prstGeom>
        </p:spPr>
      </p:pic>
      <p:pic>
        <p:nvPicPr>
          <p:cNvPr id="19" name="Picture 18">
            <a:extLst>
              <a:ext uri="{FF2B5EF4-FFF2-40B4-BE49-F238E27FC236}">
                <a16:creationId xmlns:a16="http://schemas.microsoft.com/office/drawing/2014/main" id="{2A6D4D57-D28E-2EBE-41D9-570AB7E0123F}"/>
              </a:ext>
            </a:extLst>
          </p:cNvPr>
          <p:cNvPicPr>
            <a:picLocks noChangeAspect="1"/>
          </p:cNvPicPr>
          <p:nvPr/>
        </p:nvPicPr>
        <p:blipFill>
          <a:blip r:embed="rId3"/>
          <a:stretch>
            <a:fillRect/>
          </a:stretch>
        </p:blipFill>
        <p:spPr>
          <a:xfrm>
            <a:off x="8308013" y="3301837"/>
            <a:ext cx="3800791" cy="2987203"/>
          </a:xfrm>
          <a:prstGeom prst="rect">
            <a:avLst/>
          </a:prstGeom>
        </p:spPr>
      </p:pic>
    </p:spTree>
    <p:extLst>
      <p:ext uri="{BB962C8B-B14F-4D97-AF65-F5344CB8AC3E}">
        <p14:creationId xmlns:p14="http://schemas.microsoft.com/office/powerpoint/2010/main" val="386342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E26B-7646-031D-E936-9D4D00F19EA7}"/>
              </a:ext>
            </a:extLst>
          </p:cNvPr>
          <p:cNvSpPr>
            <a:spLocks noGrp="1"/>
          </p:cNvSpPr>
          <p:nvPr>
            <p:ph type="title"/>
          </p:nvPr>
        </p:nvSpPr>
        <p:spPr>
          <a:xfrm>
            <a:off x="838200" y="365125"/>
            <a:ext cx="10515600" cy="1221079"/>
          </a:xfrm>
        </p:spPr>
        <p:txBody>
          <a:bodyPr/>
          <a:lstStyle/>
          <a:p>
            <a:r>
              <a:rPr lang="en-US" dirty="0"/>
              <a:t>		 </a:t>
            </a:r>
            <a:r>
              <a:rPr lang="en-US" sz="2400" b="1" dirty="0">
                <a:latin typeface="Times New Roman" panose="02020603050405020304" pitchFamily="18" charset="0"/>
                <a:cs typeface="Times New Roman" panose="02020603050405020304" pitchFamily="18" charset="0"/>
              </a:rPr>
              <a:t>Task6 – Evaluating the performance of the model</a:t>
            </a:r>
          </a:p>
        </p:txBody>
      </p:sp>
      <p:sp>
        <p:nvSpPr>
          <p:cNvPr id="3" name="Content Placeholder 2">
            <a:extLst>
              <a:ext uri="{FF2B5EF4-FFF2-40B4-BE49-F238E27FC236}">
                <a16:creationId xmlns:a16="http://schemas.microsoft.com/office/drawing/2014/main" id="{F064088D-1D88-01EB-F60D-D908784C9A9A}"/>
              </a:ext>
            </a:extLst>
          </p:cNvPr>
          <p:cNvSpPr>
            <a:spLocks noGrp="1"/>
          </p:cNvSpPr>
          <p:nvPr>
            <p:ph idx="1"/>
          </p:nvPr>
        </p:nvSpPr>
        <p:spPr>
          <a:xfrm>
            <a:off x="838200" y="1825624"/>
            <a:ext cx="10515600" cy="4768215"/>
          </a:xfrm>
        </p:spPr>
        <p:txBody>
          <a:bodyPr/>
          <a:lstStyle/>
          <a:p>
            <a:pPr lvl="1"/>
            <a:r>
              <a:rPr lang="en-US" sz="1800" dirty="0">
                <a:latin typeface="Times New Roman" panose="02020603050405020304" pitchFamily="18" charset="0"/>
                <a:cs typeface="Times New Roman" panose="02020603050405020304" pitchFamily="18" charset="0"/>
              </a:rPr>
              <a:t>Precision is a measure of how many of the positive predictions made are correct (true positives). The formula for it is:</a:t>
            </a:r>
          </a:p>
          <a:p>
            <a:pPr marL="457200" lvl="1" indent="0">
              <a:buNone/>
            </a:pPr>
            <a:endParaRPr lang="en-US" sz="1800" dirty="0">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a:p>
            <a:pPr marL="457200" lvl="1" indent="0">
              <a:buNone/>
            </a:pPr>
            <a:r>
              <a:rPr lang="it-IT" sz="1800" b="1" i="0" dirty="0">
                <a:solidFill>
                  <a:srgbClr val="575757"/>
                </a:solidFill>
                <a:effectLst/>
                <a:latin typeface="Times New Roman" panose="02020603050405020304" pitchFamily="18" charset="0"/>
                <a:cs typeface="Times New Roman" panose="02020603050405020304" pitchFamily="18" charset="0"/>
              </a:rPr>
              <a:t>			Precision Score = TP / (FP + TP)</a:t>
            </a:r>
            <a:endParaRPr lang="en-US" sz="1800" b="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Recall is a measure of how many of the positive cases the classifier correctly predicted, over all the positive cases in the data.</a:t>
            </a:r>
          </a:p>
          <a:p>
            <a:pPr lvl="1"/>
            <a:endParaRPr lang="en-US" sz="18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a:p>
            <a:pPr marL="1371600" lvl="3" indent="0">
              <a:buNone/>
            </a:pPr>
            <a:r>
              <a:rPr lang="en-US" b="1" i="0" dirty="0">
                <a:solidFill>
                  <a:srgbClr val="575757"/>
                </a:solidFill>
                <a:effectLst/>
                <a:latin typeface="Times New Roman" panose="02020603050405020304" pitchFamily="18" charset="0"/>
                <a:cs typeface="Times New Roman" panose="02020603050405020304" pitchFamily="18" charset="0"/>
              </a:rPr>
              <a:t> 		Recall Score = TP / (FN + TP)</a:t>
            </a:r>
          </a:p>
          <a:p>
            <a:pPr marL="1371600" lvl="3" indent="0">
              <a:buNone/>
            </a:pPr>
            <a:endParaRPr lang="en-US"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If there are no FNs and FPs at all,  then the model makes perfect predictions, both precision and recall will be 1 but in reality, this is difficult to achieve. </a:t>
            </a:r>
          </a:p>
        </p:txBody>
      </p:sp>
    </p:spTree>
    <p:extLst>
      <p:ext uri="{BB962C8B-B14F-4D97-AF65-F5344CB8AC3E}">
        <p14:creationId xmlns:p14="http://schemas.microsoft.com/office/powerpoint/2010/main" val="2752203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BE26B-7646-031D-E936-9D4D00F19EA7}"/>
              </a:ext>
            </a:extLst>
          </p:cNvPr>
          <p:cNvSpPr>
            <a:spLocks noGrp="1"/>
          </p:cNvSpPr>
          <p:nvPr>
            <p:ph type="title"/>
          </p:nvPr>
        </p:nvSpPr>
        <p:spPr>
          <a:xfrm>
            <a:off x="630936" y="640080"/>
            <a:ext cx="4818888" cy="692912"/>
          </a:xfrm>
        </p:spPr>
        <p:txBody>
          <a:bodyPr anchor="b">
            <a:normAutofit/>
          </a:bodyPr>
          <a:lstStyle/>
          <a:p>
            <a:r>
              <a:rPr lang="en-US" sz="3000" b="1" dirty="0">
                <a:latin typeface="Times New Roman" panose="02020603050405020304" pitchFamily="18" charset="0"/>
                <a:cs typeface="Times New Roman" panose="02020603050405020304" pitchFamily="18" charset="0"/>
              </a:rPr>
              <a:t>Confusion Matrix</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64088D-1D88-01EB-F60D-D908784C9A9A}"/>
              </a:ext>
            </a:extLst>
          </p:cNvPr>
          <p:cNvSpPr>
            <a:spLocks noGrp="1"/>
          </p:cNvSpPr>
          <p:nvPr>
            <p:ph idx="1"/>
          </p:nvPr>
        </p:nvSpPr>
        <p:spPr>
          <a:xfrm>
            <a:off x="630936" y="2660904"/>
            <a:ext cx="4818888" cy="3547872"/>
          </a:xfrm>
        </p:spPr>
        <p:txBody>
          <a:bodyPr anchor="t">
            <a:normAutofit/>
          </a:bodyPr>
          <a:lstStyle/>
          <a:p>
            <a:pPr lvl="1"/>
            <a:r>
              <a:rPr lang="en-US" sz="1500">
                <a:latin typeface="Times New Roman" panose="02020603050405020304" pitchFamily="18" charset="0"/>
                <a:cs typeface="Times New Roman" panose="02020603050405020304" pitchFamily="18" charset="0"/>
              </a:rPr>
              <a:t>True Positives (TP): The number of positive instances correctly classified as positive. E.g., predicting an email as spam when it is spam.</a:t>
            </a:r>
          </a:p>
          <a:p>
            <a:pPr lvl="1"/>
            <a:r>
              <a:rPr lang="en-US" sz="1500">
                <a:latin typeface="Times New Roman" panose="02020603050405020304" pitchFamily="18" charset="0"/>
                <a:cs typeface="Times New Roman" panose="02020603050405020304" pitchFamily="18" charset="0"/>
              </a:rPr>
              <a:t>True Negatives (TN): The number of negative instances correctly classified as negative. E.g., predicting an email is not spam when it is not spam.</a:t>
            </a:r>
          </a:p>
          <a:p>
            <a:pPr lvl="1"/>
            <a:r>
              <a:rPr lang="en-US" sz="1500">
                <a:latin typeface="Times New Roman" panose="02020603050405020304" pitchFamily="18" charset="0"/>
                <a:cs typeface="Times New Roman" panose="02020603050405020304" pitchFamily="18" charset="0"/>
              </a:rPr>
              <a:t>False Positives (FP): The number of negative instances incorrectly classified as positive. E.g., predicting an email is spam when it  is not spam.</a:t>
            </a:r>
          </a:p>
          <a:p>
            <a:pPr lvl="1"/>
            <a:r>
              <a:rPr lang="en-US" sz="1500">
                <a:latin typeface="Times New Roman" panose="02020603050405020304" pitchFamily="18" charset="0"/>
                <a:cs typeface="Times New Roman" panose="02020603050405020304" pitchFamily="18" charset="0"/>
              </a:rPr>
              <a:t>False Negatives (FN): The number of positive instances incorrectly classified as negative. E.g., predicting an email is not spam when it is spam.</a:t>
            </a:r>
          </a:p>
        </p:txBody>
      </p:sp>
      <p:pic>
        <p:nvPicPr>
          <p:cNvPr id="5" name="Picture 4">
            <a:extLst>
              <a:ext uri="{FF2B5EF4-FFF2-40B4-BE49-F238E27FC236}">
                <a16:creationId xmlns:a16="http://schemas.microsoft.com/office/drawing/2014/main" id="{1B743B25-BA7E-87F0-A97E-5FE709E96B6F}"/>
              </a:ext>
            </a:extLst>
          </p:cNvPr>
          <p:cNvPicPr>
            <a:picLocks noChangeAspect="1"/>
          </p:cNvPicPr>
          <p:nvPr/>
        </p:nvPicPr>
        <p:blipFill>
          <a:blip r:embed="rId2"/>
          <a:stretch>
            <a:fillRect/>
          </a:stretch>
        </p:blipFill>
        <p:spPr>
          <a:xfrm>
            <a:off x="6099048" y="1804957"/>
            <a:ext cx="5458968" cy="3248085"/>
          </a:xfrm>
          <a:prstGeom prst="rect">
            <a:avLst/>
          </a:prstGeom>
        </p:spPr>
      </p:pic>
    </p:spTree>
    <p:extLst>
      <p:ext uri="{BB962C8B-B14F-4D97-AF65-F5344CB8AC3E}">
        <p14:creationId xmlns:p14="http://schemas.microsoft.com/office/powerpoint/2010/main" val="134615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9246-CF7E-356E-B14F-C9A49353B86B}"/>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Why Precision and Recall ? </a:t>
            </a:r>
          </a:p>
        </p:txBody>
      </p:sp>
      <p:sp>
        <p:nvSpPr>
          <p:cNvPr id="3" name="Content Placeholder 2">
            <a:extLst>
              <a:ext uri="{FF2B5EF4-FFF2-40B4-BE49-F238E27FC236}">
                <a16:creationId xmlns:a16="http://schemas.microsoft.com/office/drawing/2014/main" id="{F88BA393-2B9A-D6BC-374B-B810B5CB3014}"/>
              </a:ext>
            </a:extLst>
          </p:cNvPr>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Accuracy tells us how many times the model made correct predictions in the entire dataset. It does not give us any class-specific information like which class boundaries were learned well, where the model was more confused, etc.</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case of imbalanced dataset, the accuracy would be high and is not a reliable indicator of the model’s quality.</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Precision and recall offer more insight into the model’s skill by elaborating its class-wise performance. </a:t>
            </a:r>
          </a:p>
        </p:txBody>
      </p:sp>
    </p:spTree>
    <p:extLst>
      <p:ext uri="{BB962C8B-B14F-4D97-AF65-F5344CB8AC3E}">
        <p14:creationId xmlns:p14="http://schemas.microsoft.com/office/powerpoint/2010/main" val="4121362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78F11-A18F-3043-CCC3-8E20178ECE16}"/>
              </a:ext>
            </a:extLst>
          </p:cNvPr>
          <p:cNvSpPr>
            <a:spLocks noGrp="1"/>
          </p:cNvSpPr>
          <p:nvPr>
            <p:ph type="title"/>
          </p:nvPr>
        </p:nvSpPr>
        <p:spPr>
          <a:xfrm>
            <a:off x="6636862" y="2944677"/>
            <a:ext cx="4805996" cy="945397"/>
          </a:xfrm>
        </p:spPr>
        <p:txBody>
          <a:bodyPr vert="horz" lIns="91440" tIns="45720" rIns="91440" bIns="45720" rtlCol="0" anchor="t">
            <a:normAutofit/>
          </a:bodyPr>
          <a:lstStyle/>
          <a:p>
            <a:r>
              <a:rPr lang="en-US" sz="4000" b="1" kern="1200" dirty="0">
                <a:solidFill>
                  <a:schemeClr val="tx2"/>
                </a:solidFill>
                <a:latin typeface="+mj-lt"/>
                <a:ea typeface="+mj-ea"/>
                <a:cs typeface="+mj-cs"/>
              </a:rPr>
              <a:t>		</a:t>
            </a:r>
            <a:r>
              <a:rPr lang="en-US" sz="2400" b="1" kern="1200" dirty="0">
                <a:solidFill>
                  <a:schemeClr val="tx2"/>
                </a:solidFill>
                <a:latin typeface="Times New Roman" panose="02020603050405020304" pitchFamily="18" charset="0"/>
                <a:cs typeface="Times New Roman" panose="02020603050405020304" pitchFamily="18" charset="0"/>
              </a:rPr>
              <a:t>Results</a:t>
            </a:r>
          </a:p>
        </p:txBody>
      </p:sp>
      <p:pic>
        <p:nvPicPr>
          <p:cNvPr id="60" name="Graphic 44" descr="Bar chart">
            <a:extLst>
              <a:ext uri="{FF2B5EF4-FFF2-40B4-BE49-F238E27FC236}">
                <a16:creationId xmlns:a16="http://schemas.microsoft.com/office/drawing/2014/main" id="{7208C362-141D-99DB-8E8F-E80D1DB2C7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9" name="Group 68">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70" name="Freeform: Shape 69">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Shape 7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Shape 71">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65485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74BC-C0E8-E2E9-111F-A35EF20BA8C7}"/>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PCA</a:t>
            </a:r>
          </a:p>
        </p:txBody>
      </p:sp>
      <p:pic>
        <p:nvPicPr>
          <p:cNvPr id="7" name="Content Placeholder 6">
            <a:extLst>
              <a:ext uri="{FF2B5EF4-FFF2-40B4-BE49-F238E27FC236}">
                <a16:creationId xmlns:a16="http://schemas.microsoft.com/office/drawing/2014/main" id="{91B8F10F-DA0F-1386-3EB5-76D9B68BC7FB}"/>
              </a:ext>
            </a:extLst>
          </p:cNvPr>
          <p:cNvPicPr>
            <a:picLocks noGrp="1" noChangeAspect="1"/>
          </p:cNvPicPr>
          <p:nvPr>
            <p:ph idx="1"/>
          </p:nvPr>
        </p:nvPicPr>
        <p:blipFill>
          <a:blip r:embed="rId2"/>
          <a:stretch>
            <a:fillRect/>
          </a:stretch>
        </p:blipFill>
        <p:spPr>
          <a:xfrm>
            <a:off x="838200" y="2129562"/>
            <a:ext cx="10515600" cy="3743464"/>
          </a:xfrm>
        </p:spPr>
      </p:pic>
    </p:spTree>
    <p:extLst>
      <p:ext uri="{BB962C8B-B14F-4D97-AF65-F5344CB8AC3E}">
        <p14:creationId xmlns:p14="http://schemas.microsoft.com/office/powerpoint/2010/main" val="4166653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B653-9ECB-AD3F-4112-58126561FEEB}"/>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Introduction</a:t>
            </a:r>
            <a:endParaRPr lang="en-US" sz="2400" dirty="0"/>
          </a:p>
        </p:txBody>
      </p:sp>
      <p:sp>
        <p:nvSpPr>
          <p:cNvPr id="4" name="Content Placeholder 3">
            <a:extLst>
              <a:ext uri="{FF2B5EF4-FFF2-40B4-BE49-F238E27FC236}">
                <a16:creationId xmlns:a16="http://schemas.microsoft.com/office/drawing/2014/main" id="{2E5E59D3-2A34-0F50-869F-86B87AC82627}"/>
              </a:ext>
            </a:extLst>
          </p:cNvPr>
          <p:cNvSpPr>
            <a:spLocks noGrp="1"/>
          </p:cNvSpPr>
          <p:nvPr>
            <p:ph idx="1"/>
          </p:nvPr>
        </p:nvSpPr>
        <p:spPr/>
        <p:txBody>
          <a:bodyPr/>
          <a:lstStyle/>
          <a:p>
            <a:r>
              <a:rPr lang="en-US" sz="1800" dirty="0">
                <a:effectLst/>
                <a:latin typeface="Times New Roman" panose="02020603050405020304" pitchFamily="18" charset="0"/>
                <a:ea typeface="Calibri" panose="020F0502020204030204" pitchFamily="34" charset="0"/>
              </a:rPr>
              <a:t>Deep learning is a type of machine learning and artificial intelligence (AI) that imitates the way humans gain certain type of knowledge</a:t>
            </a:r>
          </a:p>
          <a:p>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Machine learning performed better in most of the areas but when it comes to image recognition, speech recognition, it does not perform well. </a:t>
            </a:r>
          </a:p>
          <a:p>
            <a:endParaRPr lang="en-US" sz="1800" dirty="0">
              <a:effectLst/>
              <a:latin typeface="Times New Roman" panose="02020603050405020304" pitchFamily="18" charset="0"/>
              <a:ea typeface="Calibri" panose="020F0502020204030204" pitchFamily="34" charset="0"/>
            </a:endParaRPr>
          </a:p>
          <a:p>
            <a:r>
              <a:rPr lang="en-US" sz="1800" dirty="0">
                <a:latin typeface="Times New Roman" panose="02020603050405020304" pitchFamily="18" charset="0"/>
                <a:ea typeface="Calibri" panose="020F0502020204030204" pitchFamily="34" charset="0"/>
              </a:rPr>
              <a:t>N</a:t>
            </a:r>
            <a:r>
              <a:rPr lang="en-US" sz="1800" dirty="0">
                <a:effectLst/>
                <a:latin typeface="Times New Roman" panose="02020603050405020304" pitchFamily="18" charset="0"/>
                <a:ea typeface="Calibri" panose="020F0502020204030204" pitchFamily="34" charset="0"/>
              </a:rPr>
              <a:t>eural Networks have been applied to fields including computer vision, speech recognition, natural language processing etc. where they have produced results comparable to and in some cases surpassing human expert performance. </a:t>
            </a:r>
          </a:p>
          <a:p>
            <a:pPr marL="0" indent="0">
              <a:buNone/>
            </a:pPr>
            <a:endParaRPr lang="en-US" sz="1800" dirty="0">
              <a:effectLst/>
              <a:latin typeface="Times New Roman" panose="02020603050405020304" pitchFamily="18" charset="0"/>
              <a:ea typeface="Calibri" panose="020F0502020204030204" pitchFamily="34" charset="0"/>
            </a:endParaRPr>
          </a:p>
          <a:p>
            <a:r>
              <a:rPr lang="en-US" sz="1800" dirty="0">
                <a:effectLst/>
                <a:latin typeface="Times New Roman" panose="02020603050405020304" pitchFamily="18" charset="0"/>
                <a:ea typeface="Times New Roman" panose="02020603050405020304" pitchFamily="18" charset="0"/>
              </a:rPr>
              <a:t>The project is divided into three stages i.e., building the architecture for image segmentation, training the model, and then analyzing the layers to understand the data extracted from the convolutional neural network.</a:t>
            </a:r>
          </a:p>
          <a:p>
            <a:pPr marL="0" indent="0">
              <a:buNone/>
            </a:pPr>
            <a:r>
              <a:rPr lang="en-US" sz="1800"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Times New Roman" panose="02020603050405020304" pitchFamily="18" charset="0"/>
            </a:endParaRPr>
          </a:p>
          <a:p>
            <a:endParaRPr lang="en-US" dirty="0"/>
          </a:p>
        </p:txBody>
      </p:sp>
    </p:spTree>
    <p:extLst>
      <p:ext uri="{BB962C8B-B14F-4D97-AF65-F5344CB8AC3E}">
        <p14:creationId xmlns:p14="http://schemas.microsoft.com/office/powerpoint/2010/main" val="67766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47B92-68DE-4B96-AAF4-203B0D8EDC50}"/>
              </a:ext>
            </a:extLst>
          </p:cNvPr>
          <p:cNvSpPr>
            <a:spLocks noGrp="1"/>
          </p:cNvSpPr>
          <p:nvPr>
            <p:ph type="title"/>
          </p:nvPr>
        </p:nvSpPr>
        <p:spPr/>
        <p:txBody>
          <a:bodyPr/>
          <a:lstStyle/>
          <a:p>
            <a:pPr algn="ctr"/>
            <a:r>
              <a:rPr lang="en-US" sz="2400" b="1" dirty="0">
                <a:latin typeface="Times New Roman" panose="02020603050405020304" pitchFamily="18" charset="0"/>
                <a:cs typeface="Times New Roman" panose="02020603050405020304" pitchFamily="18" charset="0"/>
              </a:rPr>
              <a:t>TSNE</a:t>
            </a:r>
          </a:p>
        </p:txBody>
      </p:sp>
      <p:pic>
        <p:nvPicPr>
          <p:cNvPr id="4" name="Content Placeholder 3" descr="Graphical user interface, application&#10;&#10;Description automatically generated">
            <a:extLst>
              <a:ext uri="{FF2B5EF4-FFF2-40B4-BE49-F238E27FC236}">
                <a16:creationId xmlns:a16="http://schemas.microsoft.com/office/drawing/2014/main" id="{E8310CB7-37D0-024F-C4DE-C99E34B786FF}"/>
              </a:ext>
            </a:extLst>
          </p:cNvPr>
          <p:cNvPicPr>
            <a:picLocks noGrp="1" noChangeAspect="1"/>
          </p:cNvPicPr>
          <p:nvPr>
            <p:ph idx="1"/>
          </p:nvPr>
        </p:nvPicPr>
        <p:blipFill>
          <a:blip r:embed="rId2"/>
          <a:stretch>
            <a:fillRect/>
          </a:stretch>
        </p:blipFill>
        <p:spPr>
          <a:xfrm>
            <a:off x="838200" y="2154257"/>
            <a:ext cx="10515600" cy="3694073"/>
          </a:xfrm>
          <a:prstGeom prst="rect">
            <a:avLst/>
          </a:prstGeom>
        </p:spPr>
      </p:pic>
    </p:spTree>
    <p:extLst>
      <p:ext uri="{BB962C8B-B14F-4D97-AF65-F5344CB8AC3E}">
        <p14:creationId xmlns:p14="http://schemas.microsoft.com/office/powerpoint/2010/main" val="188767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AB06-4889-DD33-371E-BE57DDB91676}"/>
              </a:ext>
            </a:extLst>
          </p:cNvPr>
          <p:cNvSpPr>
            <a:spLocks noGrp="1"/>
          </p:cNvSpPr>
          <p:nvPr>
            <p:ph type="title"/>
          </p:nvPr>
        </p:nvSpPr>
        <p:spPr/>
        <p:txBody>
          <a:bodyPr/>
          <a:lstStyle/>
          <a:p>
            <a:pPr algn="ctr"/>
            <a:r>
              <a:rPr lang="en-US" sz="2400" b="1" dirty="0">
                <a:latin typeface="Times New Roman" panose="02020603050405020304" pitchFamily="18" charset="0"/>
                <a:cs typeface="Times New Roman" panose="02020603050405020304" pitchFamily="18" charset="0"/>
              </a:rPr>
              <a:t>UMAP</a:t>
            </a:r>
          </a:p>
        </p:txBody>
      </p:sp>
      <p:pic>
        <p:nvPicPr>
          <p:cNvPr id="5" name="Content Placeholder 4">
            <a:extLst>
              <a:ext uri="{FF2B5EF4-FFF2-40B4-BE49-F238E27FC236}">
                <a16:creationId xmlns:a16="http://schemas.microsoft.com/office/drawing/2014/main" id="{654C2A00-E055-DCB3-D754-E4384DE2D062}"/>
              </a:ext>
            </a:extLst>
          </p:cNvPr>
          <p:cNvPicPr>
            <a:picLocks noGrp="1" noChangeAspect="1"/>
          </p:cNvPicPr>
          <p:nvPr>
            <p:ph idx="1"/>
          </p:nvPr>
        </p:nvPicPr>
        <p:blipFill>
          <a:blip r:embed="rId2"/>
          <a:stretch>
            <a:fillRect/>
          </a:stretch>
        </p:blipFill>
        <p:spPr>
          <a:xfrm>
            <a:off x="838200" y="2133246"/>
            <a:ext cx="10515600" cy="3736096"/>
          </a:xfrm>
        </p:spPr>
      </p:pic>
    </p:spTree>
    <p:extLst>
      <p:ext uri="{BB962C8B-B14F-4D97-AF65-F5344CB8AC3E}">
        <p14:creationId xmlns:p14="http://schemas.microsoft.com/office/powerpoint/2010/main" val="1461185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5268-3FDB-71EC-AD2F-2124AC25AD18}"/>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Compare PCA TSNE and UMAP</a:t>
            </a:r>
          </a:p>
        </p:txBody>
      </p:sp>
      <p:pic>
        <p:nvPicPr>
          <p:cNvPr id="4" name="Content Placeholder 3" descr="Chart, scatter chart&#10;&#10;Description automatically generated">
            <a:extLst>
              <a:ext uri="{FF2B5EF4-FFF2-40B4-BE49-F238E27FC236}">
                <a16:creationId xmlns:a16="http://schemas.microsoft.com/office/drawing/2014/main" id="{6D96EBBD-85E3-4CAA-88F8-7DE630970781}"/>
              </a:ext>
            </a:extLst>
          </p:cNvPr>
          <p:cNvPicPr>
            <a:picLocks noGrp="1" noChangeAspect="1"/>
          </p:cNvPicPr>
          <p:nvPr>
            <p:ph idx="1"/>
          </p:nvPr>
        </p:nvPicPr>
        <p:blipFill>
          <a:blip r:embed="rId2"/>
          <a:stretch>
            <a:fillRect/>
          </a:stretch>
        </p:blipFill>
        <p:spPr>
          <a:xfrm>
            <a:off x="2436479" y="1825625"/>
            <a:ext cx="7319042" cy="4351338"/>
          </a:xfrm>
          <a:prstGeom prst="rect">
            <a:avLst/>
          </a:prstGeom>
        </p:spPr>
      </p:pic>
    </p:spTree>
    <p:extLst>
      <p:ext uri="{BB962C8B-B14F-4D97-AF65-F5344CB8AC3E}">
        <p14:creationId xmlns:p14="http://schemas.microsoft.com/office/powerpoint/2010/main" val="4131790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9B62-935C-6BB2-0B36-9F6C765095EB}"/>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Activation Maps</a:t>
            </a:r>
          </a:p>
        </p:txBody>
      </p:sp>
      <p:pic>
        <p:nvPicPr>
          <p:cNvPr id="4" name="Content Placeholder 3">
            <a:extLst>
              <a:ext uri="{FF2B5EF4-FFF2-40B4-BE49-F238E27FC236}">
                <a16:creationId xmlns:a16="http://schemas.microsoft.com/office/drawing/2014/main" id="{F05E19CC-C42C-20C6-5587-1EF60689F47F}"/>
              </a:ext>
            </a:extLst>
          </p:cNvPr>
          <p:cNvPicPr>
            <a:picLocks noGrp="1" noChangeAspect="1"/>
          </p:cNvPicPr>
          <p:nvPr>
            <p:ph idx="1"/>
          </p:nvPr>
        </p:nvPicPr>
        <p:blipFill>
          <a:blip r:embed="rId2"/>
          <a:stretch>
            <a:fillRect/>
          </a:stretch>
        </p:blipFill>
        <p:spPr>
          <a:xfrm>
            <a:off x="838200" y="1895985"/>
            <a:ext cx="10515600" cy="4210618"/>
          </a:xfrm>
          <a:prstGeom prst="rect">
            <a:avLst/>
          </a:prstGeom>
        </p:spPr>
      </p:pic>
    </p:spTree>
    <p:extLst>
      <p:ext uri="{BB962C8B-B14F-4D97-AF65-F5344CB8AC3E}">
        <p14:creationId xmlns:p14="http://schemas.microsoft.com/office/powerpoint/2010/main" val="1090710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9D24BB-05B7-A109-991F-AA2BE9503DBB}"/>
              </a:ext>
            </a:extLst>
          </p:cNvPr>
          <p:cNvSpPr>
            <a:spLocks noGrp="1"/>
          </p:cNvSpPr>
          <p:nvPr>
            <p:ph idx="1"/>
          </p:nvPr>
        </p:nvSpPr>
        <p:spPr>
          <a:xfrm>
            <a:off x="838200" y="812800"/>
            <a:ext cx="10515600" cy="5364163"/>
          </a:xfrm>
        </p:spPr>
        <p:txBody>
          <a:bodyPr/>
          <a:lstStyle/>
          <a:p>
            <a:endParaRPr lang="en-US" dirty="0"/>
          </a:p>
        </p:txBody>
      </p:sp>
      <p:pic>
        <p:nvPicPr>
          <p:cNvPr id="5" name="Picture 4">
            <a:extLst>
              <a:ext uri="{FF2B5EF4-FFF2-40B4-BE49-F238E27FC236}">
                <a16:creationId xmlns:a16="http://schemas.microsoft.com/office/drawing/2014/main" id="{D98A3DC5-FCED-D5A8-F4A8-F22A3607722B}"/>
              </a:ext>
            </a:extLst>
          </p:cNvPr>
          <p:cNvPicPr>
            <a:picLocks noChangeAspect="1"/>
          </p:cNvPicPr>
          <p:nvPr/>
        </p:nvPicPr>
        <p:blipFill>
          <a:blip r:embed="rId2"/>
          <a:stretch>
            <a:fillRect/>
          </a:stretch>
        </p:blipFill>
        <p:spPr>
          <a:xfrm>
            <a:off x="838200" y="2242896"/>
            <a:ext cx="9984065" cy="3516796"/>
          </a:xfrm>
          <a:prstGeom prst="rect">
            <a:avLst/>
          </a:prstGeom>
        </p:spPr>
      </p:pic>
    </p:spTree>
    <p:extLst>
      <p:ext uri="{BB962C8B-B14F-4D97-AF65-F5344CB8AC3E}">
        <p14:creationId xmlns:p14="http://schemas.microsoft.com/office/powerpoint/2010/main" val="262001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211D1-6AAC-8FFC-9CC5-E543BB80BA76}"/>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Model performance Using Kmeans Clustering </a:t>
            </a:r>
            <a:br>
              <a:rPr lang="en-US" sz="2400" b="1" dirty="0">
                <a:latin typeface="Times New Roman" panose="02020603050405020304" pitchFamily="18" charset="0"/>
                <a:cs typeface="Times New Roman" panose="02020603050405020304" pitchFamily="18" charset="0"/>
              </a:rPr>
            </a:br>
            <a:endParaRPr lang="en-US" sz="2400" b="1" dirty="0"/>
          </a:p>
        </p:txBody>
      </p:sp>
      <p:sp>
        <p:nvSpPr>
          <p:cNvPr id="3" name="Content Placeholder 2">
            <a:extLst>
              <a:ext uri="{FF2B5EF4-FFF2-40B4-BE49-F238E27FC236}">
                <a16:creationId xmlns:a16="http://schemas.microsoft.com/office/drawing/2014/main" id="{FBBECB06-1450-8398-0957-A2C45EB28988}"/>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CE15823E-E596-75B9-93FA-455DC7A1EAC0}"/>
              </a:ext>
            </a:extLst>
          </p:cNvPr>
          <p:cNvPicPr>
            <a:picLocks noChangeAspect="1"/>
          </p:cNvPicPr>
          <p:nvPr/>
        </p:nvPicPr>
        <p:blipFill>
          <a:blip r:embed="rId2"/>
          <a:stretch>
            <a:fillRect/>
          </a:stretch>
        </p:blipFill>
        <p:spPr>
          <a:xfrm>
            <a:off x="1120477" y="2816426"/>
            <a:ext cx="9951041" cy="1219001"/>
          </a:xfrm>
          <a:prstGeom prst="rect">
            <a:avLst/>
          </a:prstGeom>
        </p:spPr>
      </p:pic>
    </p:spTree>
    <p:extLst>
      <p:ext uri="{BB962C8B-B14F-4D97-AF65-F5344CB8AC3E}">
        <p14:creationId xmlns:p14="http://schemas.microsoft.com/office/powerpoint/2010/main" val="744408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B35F9AE4-A9D1-41C4-1D34-F36D35992AFF}"/>
              </a:ext>
            </a:extLst>
          </p:cNvPr>
          <p:cNvSpPr>
            <a:spLocks noGrp="1"/>
          </p:cNvSpPr>
          <p:nvPr>
            <p:ph type="title"/>
          </p:nvPr>
        </p:nvSpPr>
        <p:spPr>
          <a:xfrm>
            <a:off x="841248" y="510047"/>
            <a:ext cx="3300984" cy="1645920"/>
          </a:xfrm>
        </p:spPr>
        <p:txBody>
          <a:bodyPr vert="horz" lIns="91440" tIns="45720" rIns="91440" bIns="45720" rtlCol="0">
            <a:normAutofit/>
          </a:bodyPr>
          <a:lstStyle/>
          <a:p>
            <a:r>
              <a:rPr lang="en-US" sz="2800" b="1">
                <a:latin typeface="Times New Roman" panose="02020603050405020304" pitchFamily="18" charset="0"/>
                <a:cs typeface="Times New Roman" panose="02020603050405020304" pitchFamily="18" charset="0"/>
              </a:rPr>
              <a:t>Correctly Predicted Class</a:t>
            </a:r>
          </a:p>
        </p:txBody>
      </p:sp>
      <p:sp>
        <p:nvSpPr>
          <p:cNvPr id="27" name="Rectangle 26">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A563150C-66DF-24B5-3286-CEE26FF06DBB}"/>
              </a:ext>
            </a:extLst>
          </p:cNvPr>
          <p:cNvSpPr>
            <a:spLocks noGrp="1"/>
          </p:cNvSpPr>
          <p:nvPr>
            <p:ph idx="1"/>
          </p:nvPr>
        </p:nvSpPr>
        <p:spPr>
          <a:xfrm>
            <a:off x="4581144" y="510047"/>
            <a:ext cx="6858000" cy="1645920"/>
          </a:xfrm>
        </p:spPr>
        <p:txBody>
          <a:bodyPr anchor="ctr">
            <a:normAutofit/>
          </a:bodyPr>
          <a:lstStyle/>
          <a:p>
            <a:r>
              <a:rPr lang="en-US" sz="1800" b="1" dirty="0">
                <a:latin typeface="Times New Roman" panose="02020603050405020304" pitchFamily="18" charset="0"/>
                <a:cs typeface="Times New Roman" panose="02020603050405020304" pitchFamily="18" charset="0"/>
              </a:rPr>
              <a:t>Class 0 = Building  </a:t>
            </a:r>
          </a:p>
          <a:p>
            <a:r>
              <a:rPr lang="en-US" sz="1800" b="1" dirty="0">
                <a:latin typeface="Times New Roman" panose="02020603050405020304" pitchFamily="18" charset="0"/>
                <a:cs typeface="Times New Roman" panose="02020603050405020304" pitchFamily="18" charset="0"/>
              </a:rPr>
              <a:t>Class 1 = Sand</a:t>
            </a:r>
          </a:p>
          <a:p>
            <a:r>
              <a:rPr lang="en-US" sz="1800" b="1" dirty="0">
                <a:latin typeface="Times New Roman" panose="02020603050405020304" pitchFamily="18" charset="0"/>
                <a:cs typeface="Times New Roman" panose="02020603050405020304" pitchFamily="18" charset="0"/>
              </a:rPr>
              <a:t>Class 2 = Water</a:t>
            </a:r>
          </a:p>
        </p:txBody>
      </p:sp>
      <p:pic>
        <p:nvPicPr>
          <p:cNvPr id="8" name="Picture 7">
            <a:extLst>
              <a:ext uri="{FF2B5EF4-FFF2-40B4-BE49-F238E27FC236}">
                <a16:creationId xmlns:a16="http://schemas.microsoft.com/office/drawing/2014/main" id="{D29EF69E-53D7-B7FB-9475-9B1BB959278C}"/>
              </a:ext>
            </a:extLst>
          </p:cNvPr>
          <p:cNvPicPr>
            <a:picLocks noChangeAspect="1"/>
          </p:cNvPicPr>
          <p:nvPr/>
        </p:nvPicPr>
        <p:blipFill>
          <a:blip r:embed="rId2"/>
          <a:stretch>
            <a:fillRect/>
          </a:stretch>
        </p:blipFill>
        <p:spPr>
          <a:xfrm>
            <a:off x="557784" y="3211886"/>
            <a:ext cx="3584448" cy="2428463"/>
          </a:xfrm>
          <a:prstGeom prst="rect">
            <a:avLst/>
          </a:prstGeom>
        </p:spPr>
      </p:pic>
      <p:pic>
        <p:nvPicPr>
          <p:cNvPr id="5" name="Content Placeholder 4">
            <a:extLst>
              <a:ext uri="{FF2B5EF4-FFF2-40B4-BE49-F238E27FC236}">
                <a16:creationId xmlns:a16="http://schemas.microsoft.com/office/drawing/2014/main" id="{70510F9E-258D-73E1-4369-39839CF7A289}"/>
              </a:ext>
            </a:extLst>
          </p:cNvPr>
          <p:cNvPicPr>
            <a:picLocks noChangeAspect="1"/>
          </p:cNvPicPr>
          <p:nvPr/>
        </p:nvPicPr>
        <p:blipFill>
          <a:blip r:embed="rId3"/>
          <a:stretch>
            <a:fillRect/>
          </a:stretch>
        </p:blipFill>
        <p:spPr>
          <a:xfrm>
            <a:off x="4347599" y="3238770"/>
            <a:ext cx="3584448" cy="2374696"/>
          </a:xfrm>
          <a:prstGeom prst="rect">
            <a:avLst/>
          </a:prstGeom>
        </p:spPr>
      </p:pic>
      <p:pic>
        <p:nvPicPr>
          <p:cNvPr id="10" name="Picture 9">
            <a:extLst>
              <a:ext uri="{FF2B5EF4-FFF2-40B4-BE49-F238E27FC236}">
                <a16:creationId xmlns:a16="http://schemas.microsoft.com/office/drawing/2014/main" id="{D23DAD9D-366F-118C-7449-51D7243FF84A}"/>
              </a:ext>
            </a:extLst>
          </p:cNvPr>
          <p:cNvPicPr>
            <a:picLocks noChangeAspect="1"/>
          </p:cNvPicPr>
          <p:nvPr/>
        </p:nvPicPr>
        <p:blipFill>
          <a:blip r:embed="rId4"/>
          <a:stretch>
            <a:fillRect/>
          </a:stretch>
        </p:blipFill>
        <p:spPr>
          <a:xfrm>
            <a:off x="8137415" y="3252211"/>
            <a:ext cx="3584448" cy="2347813"/>
          </a:xfrm>
          <a:prstGeom prst="rect">
            <a:avLst/>
          </a:prstGeom>
        </p:spPr>
      </p:pic>
    </p:spTree>
    <p:extLst>
      <p:ext uri="{BB962C8B-B14F-4D97-AF65-F5344CB8AC3E}">
        <p14:creationId xmlns:p14="http://schemas.microsoft.com/office/powerpoint/2010/main" val="755233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3E04345A-1FCE-0FFC-4288-CFB1024F7224}"/>
              </a:ext>
            </a:extLst>
          </p:cNvPr>
          <p:cNvSpPr>
            <a:spLocks noGrp="1"/>
          </p:cNvSpPr>
          <p:nvPr>
            <p:ph type="title"/>
          </p:nvPr>
        </p:nvSpPr>
        <p:spPr>
          <a:xfrm>
            <a:off x="630936" y="457200"/>
            <a:ext cx="4343400" cy="1929384"/>
          </a:xfrm>
        </p:spPr>
        <p:txBody>
          <a:bodyPr anchor="ctr">
            <a:normAutofit/>
          </a:bodyPr>
          <a:lstStyle/>
          <a:p>
            <a:r>
              <a:rPr lang="en-US" sz="4800" b="1" dirty="0">
                <a:latin typeface="Times New Roman" panose="02020603050405020304" pitchFamily="18" charset="0"/>
                <a:cs typeface="Times New Roman" panose="02020603050405020304" pitchFamily="18" charset="0"/>
              </a:rPr>
              <a:t>Wrongly Predicted Class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99FDC7F7-A61C-57E9-AD17-00DFE74E7D21}"/>
              </a:ext>
            </a:extLst>
          </p:cNvPr>
          <p:cNvSpPr>
            <a:spLocks noGrp="1"/>
          </p:cNvSpPr>
          <p:nvPr>
            <p:ph idx="1"/>
          </p:nvPr>
        </p:nvSpPr>
        <p:spPr>
          <a:xfrm>
            <a:off x="5541263" y="457200"/>
            <a:ext cx="6007608" cy="1929384"/>
          </a:xfrm>
        </p:spPr>
        <p:txBody>
          <a:bodyPr anchor="ctr">
            <a:normAutofit/>
          </a:bodyPr>
          <a:lstStyle/>
          <a:p>
            <a:r>
              <a:rPr lang="en-US" sz="1800" b="1" dirty="0">
                <a:latin typeface="Times New Roman" panose="02020603050405020304" pitchFamily="18" charset="0"/>
                <a:cs typeface="Times New Roman" panose="02020603050405020304" pitchFamily="18" charset="0"/>
              </a:rPr>
              <a:t>Class 0 = Building </a:t>
            </a:r>
          </a:p>
          <a:p>
            <a:r>
              <a:rPr lang="en-US" sz="1800" b="1" dirty="0">
                <a:latin typeface="Times New Roman" panose="02020603050405020304" pitchFamily="18" charset="0"/>
                <a:cs typeface="Times New Roman" panose="02020603050405020304" pitchFamily="18" charset="0"/>
              </a:rPr>
              <a:t>Class 2 = Water </a:t>
            </a:r>
          </a:p>
          <a:p>
            <a:endParaRPr lang="en-US" sz="2200" dirty="0"/>
          </a:p>
        </p:txBody>
      </p:sp>
      <p:pic>
        <p:nvPicPr>
          <p:cNvPr id="5" name="Picture 4">
            <a:extLst>
              <a:ext uri="{FF2B5EF4-FFF2-40B4-BE49-F238E27FC236}">
                <a16:creationId xmlns:a16="http://schemas.microsoft.com/office/drawing/2014/main" id="{847CF516-315E-1D90-7ACF-1FC663CE6E90}"/>
              </a:ext>
            </a:extLst>
          </p:cNvPr>
          <p:cNvPicPr>
            <a:picLocks noChangeAspect="1"/>
          </p:cNvPicPr>
          <p:nvPr/>
        </p:nvPicPr>
        <p:blipFill>
          <a:blip r:embed="rId2"/>
          <a:stretch>
            <a:fillRect/>
          </a:stretch>
        </p:blipFill>
        <p:spPr>
          <a:xfrm>
            <a:off x="466344" y="2618125"/>
            <a:ext cx="5468112" cy="3581613"/>
          </a:xfrm>
          <a:prstGeom prst="rect">
            <a:avLst/>
          </a:prstGeom>
        </p:spPr>
      </p:pic>
      <p:pic>
        <p:nvPicPr>
          <p:cNvPr id="3" name="Picture 2">
            <a:extLst>
              <a:ext uri="{FF2B5EF4-FFF2-40B4-BE49-F238E27FC236}">
                <a16:creationId xmlns:a16="http://schemas.microsoft.com/office/drawing/2014/main" id="{6BE2D3A0-45EC-1AD1-7736-A1652C7B7234}"/>
              </a:ext>
            </a:extLst>
          </p:cNvPr>
          <p:cNvPicPr>
            <a:picLocks noChangeAspect="1"/>
          </p:cNvPicPr>
          <p:nvPr/>
        </p:nvPicPr>
        <p:blipFill>
          <a:blip r:embed="rId3"/>
          <a:stretch>
            <a:fillRect/>
          </a:stretch>
        </p:blipFill>
        <p:spPr>
          <a:xfrm>
            <a:off x="6254496" y="2638631"/>
            <a:ext cx="5468112" cy="3540602"/>
          </a:xfrm>
          <a:prstGeom prst="rect">
            <a:avLst/>
          </a:prstGeom>
        </p:spPr>
      </p:pic>
    </p:spTree>
    <p:extLst>
      <p:ext uri="{BB962C8B-B14F-4D97-AF65-F5344CB8AC3E}">
        <p14:creationId xmlns:p14="http://schemas.microsoft.com/office/powerpoint/2010/main" val="2862827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BE26B-7646-031D-E936-9D4D00F19EA7}"/>
              </a:ext>
            </a:extLst>
          </p:cNvPr>
          <p:cNvSpPr>
            <a:spLocks noGrp="1"/>
          </p:cNvSpPr>
          <p:nvPr>
            <p:ph type="title"/>
          </p:nvPr>
        </p:nvSpPr>
        <p:spPr>
          <a:xfrm>
            <a:off x="838200" y="365125"/>
            <a:ext cx="10276840" cy="752475"/>
          </a:xfrm>
        </p:spPr>
        <p:txBody>
          <a:bodyPr/>
          <a:lstStyle/>
          <a:p>
            <a:pPr algn="ctr"/>
            <a:r>
              <a:rPr lang="en-US" sz="2400" b="1" dirty="0">
                <a:latin typeface="Times New Roman" panose="02020603050405020304" pitchFamily="18" charset="0"/>
                <a:cs typeface="Times New Roman" panose="02020603050405020304" pitchFamily="18" charset="0"/>
              </a:rPr>
              <a:t> Conclusion  </a:t>
            </a:r>
          </a:p>
        </p:txBody>
      </p:sp>
      <p:sp>
        <p:nvSpPr>
          <p:cNvPr id="3" name="Content Placeholder 2">
            <a:extLst>
              <a:ext uri="{FF2B5EF4-FFF2-40B4-BE49-F238E27FC236}">
                <a16:creationId xmlns:a16="http://schemas.microsoft.com/office/drawing/2014/main" id="{F064088D-1D88-01EB-F60D-D908784C9A9A}"/>
              </a:ext>
            </a:extLst>
          </p:cNvPr>
          <p:cNvSpPr>
            <a:spLocks noGrp="1"/>
          </p:cNvSpPr>
          <p:nvPr>
            <p:ph idx="1"/>
          </p:nvPr>
        </p:nvSpPr>
        <p:spPr>
          <a:xfrm>
            <a:off x="838200" y="1412240"/>
            <a:ext cx="10515600" cy="4764723"/>
          </a:xfrm>
        </p:spPr>
        <p:txBody>
          <a:bodyPr>
            <a:normAutofit/>
          </a:bodyPr>
          <a:lstStyle/>
          <a:p>
            <a:r>
              <a:rPr lang="en-US" sz="2400" dirty="0">
                <a:latin typeface="Times New Roman" panose="02020603050405020304" pitchFamily="18" charset="0"/>
                <a:cs typeface="Times New Roman" panose="02020603050405020304" pitchFamily="18" charset="0"/>
              </a:rPr>
              <a:t>Neural network is a black box so using the data visualization we were able to see what's going on within the hidden layers.</a:t>
            </a:r>
          </a:p>
          <a:p>
            <a:r>
              <a:rPr lang="en-US" sz="2400" dirty="0">
                <a:latin typeface="Times New Roman" panose="02020603050405020304" pitchFamily="18" charset="0"/>
                <a:cs typeface="Times New Roman" panose="02020603050405020304" pitchFamily="18" charset="0"/>
              </a:rPr>
              <a:t>The dimension reduction techniques helped us reduce the features and understand what going on with the data points. </a:t>
            </a:r>
          </a:p>
          <a:p>
            <a:r>
              <a:rPr lang="en-US" sz="2400" dirty="0">
                <a:latin typeface="Times New Roman" panose="02020603050405020304" pitchFamily="18" charset="0"/>
                <a:cs typeface="Times New Roman" panose="02020603050405020304" pitchFamily="18" charset="0"/>
              </a:rPr>
              <a:t>Using Activations maps we were able to see which part of the image the layer is focusing on. </a:t>
            </a:r>
          </a:p>
          <a:p>
            <a:r>
              <a:rPr lang="en-US" sz="2400" dirty="0">
                <a:latin typeface="Times New Roman" panose="02020603050405020304" pitchFamily="18" charset="0"/>
                <a:cs typeface="Times New Roman" panose="02020603050405020304" pitchFamily="18" charset="0"/>
              </a:rPr>
              <a:t>With the clustering we were able to form different clusters i.e. building, non-building, sand etc.</a:t>
            </a:r>
          </a:p>
          <a:p>
            <a:r>
              <a:rPr lang="en-US" sz="2400" dirty="0">
                <a:latin typeface="Times New Roman" panose="02020603050405020304" pitchFamily="18" charset="0"/>
                <a:cs typeface="Times New Roman" panose="02020603050405020304" pitchFamily="18" charset="0"/>
              </a:rPr>
              <a:t>The model performance was pretty good as it was able to classify the images correctly.</a:t>
            </a:r>
          </a:p>
          <a:p>
            <a:r>
              <a:rPr lang="en-US" sz="2400" dirty="0">
                <a:latin typeface="Times New Roman" panose="02020603050405020304" pitchFamily="18" charset="0"/>
                <a:cs typeface="Times New Roman" panose="02020603050405020304" pitchFamily="18" charset="0"/>
              </a:rPr>
              <a:t>Use the model in studying people analytics to help HR’s to get the attrition rate of the company and make improvements accordingly.  </a:t>
            </a: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1378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3FBE26B-7646-031D-E936-9D4D00F19EA7}"/>
              </a:ext>
            </a:extLst>
          </p:cNvPr>
          <p:cNvSpPr>
            <a:spLocks noGrp="1"/>
          </p:cNvSpPr>
          <p:nvPr>
            <p:ph type="title" idx="4294967295"/>
          </p:nvPr>
        </p:nvSpPr>
        <p:spPr>
          <a:xfrm>
            <a:off x="2558716" y="955309"/>
            <a:ext cx="7074568" cy="2898975"/>
          </a:xfrm>
        </p:spPr>
        <p:txBody>
          <a:bodyPr vert="horz" lIns="91440" tIns="45720" rIns="91440" bIns="45720" rtlCol="0" anchor="b">
            <a:normAutofit/>
          </a:bodyPr>
          <a:lstStyle/>
          <a:p>
            <a:pPr algn="ctr"/>
            <a:r>
              <a:rPr lang="en-US" sz="6600" b="1" kern="1200" dirty="0">
                <a:solidFill>
                  <a:srgbClr val="FFFFFF"/>
                </a:solidFill>
                <a:latin typeface="+mj-lt"/>
                <a:ea typeface="+mj-ea"/>
                <a:cs typeface="+mj-cs"/>
              </a:rPr>
              <a:t> </a:t>
            </a:r>
            <a:r>
              <a:rPr lang="en-US" sz="2400" b="1" kern="1200" dirty="0">
                <a:solidFill>
                  <a:srgbClr val="FFFFFF"/>
                </a:solidFill>
                <a:latin typeface="Times New Roman" panose="02020603050405020304" pitchFamily="18" charset="0"/>
                <a:cs typeface="Times New Roman" panose="02020603050405020304" pitchFamily="18" charset="0"/>
              </a:rPr>
              <a:t>Any Question?   </a:t>
            </a:r>
          </a:p>
        </p:txBody>
      </p:sp>
      <p:sp>
        <p:nvSpPr>
          <p:cNvPr id="11"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810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D3E5-99DD-516D-02D7-1991D286F322}"/>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Goals</a:t>
            </a:r>
          </a:p>
        </p:txBody>
      </p:sp>
      <p:sp>
        <p:nvSpPr>
          <p:cNvPr id="3" name="Content Placeholder 2">
            <a:extLst>
              <a:ext uri="{FF2B5EF4-FFF2-40B4-BE49-F238E27FC236}">
                <a16:creationId xmlns:a16="http://schemas.microsoft.com/office/drawing/2014/main" id="{9F682145-E38D-0F21-ED5E-842B56C110E7}"/>
              </a:ext>
            </a:extLst>
          </p:cNvPr>
          <p:cNvSpPr>
            <a:spLocks noGrp="1"/>
          </p:cNvSpPr>
          <p:nvPr>
            <p:ph idx="1"/>
          </p:nvPr>
        </p:nvSpPr>
        <p:spPr/>
        <p:txBody>
          <a:bodyPr>
            <a:normAutofit/>
          </a:bodyPr>
          <a:lstStyle/>
          <a:p>
            <a:pPr>
              <a:lnSpc>
                <a:spcPct val="150000"/>
              </a:lnSpc>
            </a:pPr>
            <a:r>
              <a:rPr lang="en-US" sz="1800" dirty="0">
                <a:latin typeface="Times New Roman" panose="02020603050405020304" pitchFamily="18" charset="0"/>
                <a:cs typeface="Times New Roman" panose="02020603050405020304" pitchFamily="18" charset="0"/>
              </a:rPr>
              <a:t>The goal of this project is to build a neural network to classify building and non buildings  and then extract the information from the intermediate layer  and visualize these layers to understand what's going on in the neural network. </a:t>
            </a: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Determine the performance of the model using metrics such as precision and recall </a:t>
            </a: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a:p>
            <a:pPr>
              <a:lnSpc>
                <a:spcPct val="15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3636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506E4E-6B0E-0D24-E853-90E522AC9E57}"/>
              </a:ext>
            </a:extLst>
          </p:cNvPr>
          <p:cNvSpPr>
            <a:spLocks noGrp="1"/>
          </p:cNvSpPr>
          <p:nvPr>
            <p:ph type="title"/>
          </p:nvPr>
        </p:nvSpPr>
        <p:spPr>
          <a:xfrm>
            <a:off x="1524003" y="1999615"/>
            <a:ext cx="9144000" cy="2764028"/>
          </a:xfrm>
        </p:spPr>
        <p:txBody>
          <a:bodyPr vert="horz" lIns="91440" tIns="45720" rIns="91440" bIns="45720" rtlCol="0" anchor="ctr">
            <a:normAutofit/>
            <a:scene3d>
              <a:camera prst="orthographicFront"/>
              <a:lightRig rig="threePt" dir="t"/>
            </a:scene3d>
            <a:sp3d>
              <a:bevelB w="38100" h="38100" prst="relaxedInset"/>
            </a:sp3d>
          </a:bodyPr>
          <a:lstStyle/>
          <a:p>
            <a:pPr algn="ctr"/>
            <a:r>
              <a:rPr lang="en-US" b="1" kern="1200" dirty="0">
                <a:solidFill>
                  <a:schemeClr val="tx1"/>
                </a:solidFill>
                <a:latin typeface="Times New Roman" panose="02020603050405020304" pitchFamily="18" charset="0"/>
                <a:cs typeface="Times New Roman" panose="02020603050405020304" pitchFamily="18" charset="0"/>
              </a:rPr>
              <a:t>Thank you </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990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D3E5-99DD-516D-02D7-1991D286F322}"/>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Challenges</a:t>
            </a:r>
          </a:p>
        </p:txBody>
      </p:sp>
      <p:sp>
        <p:nvSpPr>
          <p:cNvPr id="3" name="Content Placeholder 2">
            <a:extLst>
              <a:ext uri="{FF2B5EF4-FFF2-40B4-BE49-F238E27FC236}">
                <a16:creationId xmlns:a16="http://schemas.microsoft.com/office/drawing/2014/main" id="{9F682145-E38D-0F21-ED5E-842B56C110E7}"/>
              </a:ext>
            </a:extLst>
          </p:cNvPr>
          <p:cNvSpPr>
            <a:spLocks noGrp="1"/>
          </p:cNvSpPr>
          <p:nvPr>
            <p:ph idx="1"/>
          </p:nvPr>
        </p:nvSpPr>
        <p:spPr/>
        <p:txBody>
          <a:bodyPr>
            <a:normAutofit fontScale="92500" lnSpcReduction="10000"/>
          </a:bodyPr>
          <a:lstStyle/>
          <a:p>
            <a:pPr>
              <a:lnSpc>
                <a:spcPct val="100000"/>
              </a:lnSpc>
            </a:pPr>
            <a:r>
              <a:rPr lang="en-US" sz="1800" dirty="0">
                <a:latin typeface="Times New Roman" panose="02020603050405020304" pitchFamily="18" charset="0"/>
                <a:cs typeface="Times New Roman" panose="02020603050405020304" pitchFamily="18" charset="0"/>
              </a:rPr>
              <a:t>Amount of data - Neural Network require more data than the traditional machine learning algorithms and dealing with this isn’t an easy task. In our project the high-resolution images were resized so that we can work on our  local machine </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Computationally expensive – Since the data involved is huge and takes longer to train, high end processors are required so that training can be done smoothly. There were scenarios where the colab crashed while training data, so a piece of code was added to make sure my laptop stays active through out the training and the data was broken into batches and then appended together. </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Time taken to train the model – Neural Networks take a long time to train the data sometimes even a week depending on the datasize. </a:t>
            </a:r>
          </a:p>
          <a:p>
            <a:pPr>
              <a:lnSpc>
                <a:spcPct val="100000"/>
              </a:lnSpc>
            </a:pPr>
            <a:endParaRPr lang="en-US" sz="1800" dirty="0">
              <a:latin typeface="Times New Roman" panose="02020603050405020304" pitchFamily="18" charset="0"/>
              <a:cs typeface="Times New Roman" panose="02020603050405020304" pitchFamily="18" charset="0"/>
            </a:endParaRPr>
          </a:p>
          <a:p>
            <a:pPr>
              <a:lnSpc>
                <a:spcPct val="100000"/>
              </a:lnSpc>
            </a:pPr>
            <a:r>
              <a:rPr lang="en-US" sz="1800" dirty="0">
                <a:latin typeface="Times New Roman" panose="02020603050405020304" pitchFamily="18" charset="0"/>
                <a:cs typeface="Times New Roman" panose="02020603050405020304" pitchFamily="18" charset="0"/>
              </a:rPr>
              <a:t>Black Box – When the model predicts a label we do not know how or why the neural network came up with  a certain output. For example, when you feed an image of a cat into the neural network and it predicts to be a car, it is very hard to understand what caused it to arrive at this prediction.</a:t>
            </a:r>
          </a:p>
        </p:txBody>
      </p:sp>
    </p:spTree>
    <p:extLst>
      <p:ext uri="{BB962C8B-B14F-4D97-AF65-F5344CB8AC3E}">
        <p14:creationId xmlns:p14="http://schemas.microsoft.com/office/powerpoint/2010/main" val="34993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DD857-E0E7-CD8B-370E-7CECB80990D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400" b="1" kern="1200" dirty="0">
                <a:solidFill>
                  <a:srgbClr val="FFFFFF"/>
                </a:solidFill>
                <a:latin typeface="Times New Roman" panose="02020603050405020304" pitchFamily="18" charset="0"/>
                <a:cs typeface="Times New Roman" panose="02020603050405020304" pitchFamily="18" charset="0"/>
              </a:rPr>
              <a:t>Overall Flow Chart</a:t>
            </a:r>
          </a:p>
        </p:txBody>
      </p:sp>
      <p:pic>
        <p:nvPicPr>
          <p:cNvPr id="5" name="Content Placeholder 4">
            <a:extLst>
              <a:ext uri="{FF2B5EF4-FFF2-40B4-BE49-F238E27FC236}">
                <a16:creationId xmlns:a16="http://schemas.microsoft.com/office/drawing/2014/main" id="{690E77A8-84CB-0143-E663-B8C4E0085236}"/>
              </a:ext>
            </a:extLst>
          </p:cNvPr>
          <p:cNvPicPr>
            <a:picLocks noGrp="1" noChangeAspect="1"/>
          </p:cNvPicPr>
          <p:nvPr>
            <p:ph idx="1"/>
          </p:nvPr>
        </p:nvPicPr>
        <p:blipFill>
          <a:blip r:embed="rId2"/>
          <a:stretch>
            <a:fillRect/>
          </a:stretch>
        </p:blipFill>
        <p:spPr>
          <a:xfrm>
            <a:off x="4969210" y="643466"/>
            <a:ext cx="6396911" cy="5568739"/>
          </a:xfrm>
          <a:prstGeom prst="rect">
            <a:avLst/>
          </a:prstGeom>
        </p:spPr>
      </p:pic>
    </p:spTree>
    <p:extLst>
      <p:ext uri="{BB962C8B-B14F-4D97-AF65-F5344CB8AC3E}">
        <p14:creationId xmlns:p14="http://schemas.microsoft.com/office/powerpoint/2010/main" val="2055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B653-9ECB-AD3F-4112-58126561FEEB}"/>
              </a:ext>
            </a:extLst>
          </p:cNvPr>
          <p:cNvSpPr>
            <a:spLocks noGrp="1"/>
          </p:cNvSpPr>
          <p:nvPr>
            <p:ph type="title"/>
          </p:nvPr>
        </p:nvSpPr>
        <p:spPr/>
        <p:txBody>
          <a:bodyPr>
            <a:normAutofit/>
          </a:bodyPr>
          <a:lstStyle/>
          <a:p>
            <a:pPr algn="ctr"/>
            <a:r>
              <a:rPr lang="en-US" sz="2400" b="1" dirty="0">
                <a:latin typeface="Times New Roman" panose="02020603050405020304" pitchFamily="18" charset="0"/>
                <a:cs typeface="Times New Roman" panose="02020603050405020304" pitchFamily="18" charset="0"/>
              </a:rPr>
              <a:t>DATA</a:t>
            </a:r>
          </a:p>
        </p:txBody>
      </p:sp>
      <p:sp>
        <p:nvSpPr>
          <p:cNvPr id="3" name="Content Placeholder 2">
            <a:extLst>
              <a:ext uri="{FF2B5EF4-FFF2-40B4-BE49-F238E27FC236}">
                <a16:creationId xmlns:a16="http://schemas.microsoft.com/office/drawing/2014/main" id="{BD5CD6BD-5F15-BDA1-AE73-516E54F163EC}"/>
              </a:ext>
            </a:extLst>
          </p:cNvPr>
          <p:cNvSpPr>
            <a:spLocks noGrp="1"/>
          </p:cNvSpPr>
          <p:nvPr>
            <p:ph idx="1"/>
          </p:nvPr>
        </p:nvSpPr>
        <p:spPr>
          <a:xfrm>
            <a:off x="838200" y="1690689"/>
            <a:ext cx="10515600" cy="4486274"/>
          </a:xfrm>
        </p:spPr>
        <p:txBody>
          <a:bodyPr>
            <a:normAutofit/>
          </a:bodyPr>
          <a:lstStyle/>
          <a:p>
            <a:pPr>
              <a:lnSpc>
                <a:spcPct val="200000"/>
              </a:lnSpc>
            </a:pPr>
            <a:r>
              <a:rPr lang="en-US" sz="1800" dirty="0">
                <a:latin typeface="Times New Roman" panose="02020603050405020304" pitchFamily="18" charset="0"/>
                <a:cs typeface="Times New Roman" panose="02020603050405020304" pitchFamily="18" charset="0"/>
              </a:rPr>
              <a:t> Dataset used in the project are aerial images of high resolution  which were converted to shape of (1000, 1000) using ImageMagick library. </a:t>
            </a:r>
          </a:p>
          <a:p>
            <a:pPr>
              <a:lnSpc>
                <a:spcPct val="200000"/>
              </a:lnSpc>
            </a:pPr>
            <a:r>
              <a:rPr lang="en-US" sz="1800" dirty="0">
                <a:latin typeface="Times New Roman" panose="02020603050405020304" pitchFamily="18" charset="0"/>
                <a:cs typeface="Times New Roman" panose="02020603050405020304" pitchFamily="18" charset="0"/>
              </a:rPr>
              <a:t>ImageMagick is a library which allows you to resize  a single image or a batch of images. For this project, a batch of images were resized to the above-mentioned size to train the model. </a:t>
            </a:r>
          </a:p>
          <a:p>
            <a:pPr>
              <a:lnSpc>
                <a:spcPct val="200000"/>
              </a:lnSpc>
            </a:pPr>
            <a:r>
              <a:rPr lang="en-US" sz="1800" dirty="0">
                <a:latin typeface="Times New Roman" panose="02020603050405020304" pitchFamily="18" charset="0"/>
                <a:cs typeface="Times New Roman" panose="02020603050405020304" pitchFamily="18" charset="0"/>
              </a:rPr>
              <a:t>The total of 500 images were converted to the desired size. </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683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of a city&#10;&#10;Description automatically generated with low confidence">
            <a:extLst>
              <a:ext uri="{FF2B5EF4-FFF2-40B4-BE49-F238E27FC236}">
                <a16:creationId xmlns:a16="http://schemas.microsoft.com/office/drawing/2014/main" id="{1F7015AF-6668-951E-0F86-53733D6469FA}"/>
              </a:ext>
            </a:extLst>
          </p:cNvPr>
          <p:cNvPicPr>
            <a:picLocks noGrp="1" noChangeAspect="1"/>
          </p:cNvPicPr>
          <p:nvPr>
            <p:ph idx="1"/>
          </p:nvPr>
        </p:nvPicPr>
        <p:blipFill>
          <a:blip r:embed="rId2"/>
          <a:stretch>
            <a:fillRect/>
          </a:stretch>
        </p:blipFill>
        <p:spPr>
          <a:xfrm>
            <a:off x="2145444" y="914400"/>
            <a:ext cx="7824911" cy="4968819"/>
          </a:xfrm>
          <a:prstGeom prst="rect">
            <a:avLst/>
          </a:prstGeom>
        </p:spPr>
      </p:pic>
    </p:spTree>
    <p:extLst>
      <p:ext uri="{BB962C8B-B14F-4D97-AF65-F5344CB8AC3E}">
        <p14:creationId xmlns:p14="http://schemas.microsoft.com/office/powerpoint/2010/main" val="408288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B653-9ECB-AD3F-4112-58126561FEEB}"/>
              </a:ext>
            </a:extLst>
          </p:cNvPr>
          <p:cNvSpPr>
            <a:spLocks noGrp="1"/>
          </p:cNvSpPr>
          <p:nvPr>
            <p:ph type="title"/>
          </p:nvPr>
        </p:nvSpPr>
        <p:spPr>
          <a:xfrm>
            <a:off x="838200" y="587830"/>
            <a:ext cx="10515600" cy="615820"/>
          </a:xfrm>
        </p:spPr>
        <p:txBody>
          <a:bodyPr vert="horz" lIns="91440" tIns="45720" rIns="91440" bIns="45720" rtlCol="0" anchor="b">
            <a:normAutofit/>
          </a:bodyPr>
          <a:lstStyle/>
          <a:p>
            <a:pPr algn="ctr"/>
            <a:r>
              <a:rPr lang="en-US" sz="2400" b="1" dirty="0">
                <a:latin typeface="Times New Roman" panose="02020603050405020304" pitchFamily="18" charset="0"/>
                <a:cs typeface="Times New Roman" panose="02020603050405020304" pitchFamily="18" charset="0"/>
              </a:rPr>
              <a:t>Task1 – The UNET Architecture</a:t>
            </a:r>
          </a:p>
        </p:txBody>
      </p:sp>
      <p:sp>
        <p:nvSpPr>
          <p:cNvPr id="4" name="Content Placeholder 3">
            <a:extLst>
              <a:ext uri="{FF2B5EF4-FFF2-40B4-BE49-F238E27FC236}">
                <a16:creationId xmlns:a16="http://schemas.microsoft.com/office/drawing/2014/main" id="{269E6C64-7378-442F-0637-93252B5A2628}"/>
              </a:ext>
            </a:extLst>
          </p:cNvPr>
          <p:cNvSpPr>
            <a:spLocks noGrp="1"/>
          </p:cNvSpPr>
          <p:nvPr>
            <p:ph idx="1"/>
          </p:nvPr>
        </p:nvSpPr>
        <p:spPr>
          <a:xfrm>
            <a:off x="838200" y="1604865"/>
            <a:ext cx="10515600" cy="4488025"/>
          </a:xfrm>
        </p:spPr>
        <p:txBody>
          <a:bodyPr vert="horz" lIns="91440" tIns="45720" rIns="91440" bIns="45720" rtlCol="0" anchor="t">
            <a:normAutofit/>
          </a:bodyPr>
          <a:lstStyle/>
          <a:p>
            <a:r>
              <a:rPr lang="en-US" sz="1800" dirty="0">
                <a:solidFill>
                  <a:srgbClr val="292929"/>
                </a:solidFill>
                <a:latin typeface="Times New Roman" panose="02020603050405020304" pitchFamily="18" charset="0"/>
                <a:cs typeface="Times New Roman" panose="02020603050405020304" pitchFamily="18" charset="0"/>
              </a:rPr>
              <a:t>UNET  was first implemented using biomedical images and that’s when the architecture became popular. </a:t>
            </a:r>
          </a:p>
          <a:p>
            <a:pPr marL="0" indent="0">
              <a:buNone/>
            </a:pPr>
            <a:endParaRPr lang="en-US" sz="1800" b="0" i="0" dirty="0">
              <a:solidFill>
                <a:srgbClr val="292929"/>
              </a:solidFill>
              <a:effectLst/>
              <a:latin typeface="charter"/>
            </a:endParaRPr>
          </a:p>
          <a:p>
            <a:r>
              <a:rPr lang="en-US" sz="1800" dirty="0">
                <a:solidFill>
                  <a:srgbClr val="292929"/>
                </a:solidFill>
                <a:latin typeface="Times New Roman" panose="02020603050405020304" pitchFamily="18" charset="0"/>
                <a:cs typeface="Times New Roman" panose="02020603050405020304" pitchFamily="18" charset="0"/>
              </a:rPr>
              <a:t>It is a fully connected convolution layer which is divided into 3 parts </a:t>
            </a:r>
            <a:r>
              <a:rPr lang="en-US" sz="1800" dirty="0" err="1">
                <a:solidFill>
                  <a:srgbClr val="292929"/>
                </a:solidFill>
                <a:latin typeface="Times New Roman" panose="02020603050405020304" pitchFamily="18" charset="0"/>
                <a:cs typeface="Times New Roman" panose="02020603050405020304" pitchFamily="18" charset="0"/>
              </a:rPr>
              <a:t>i.e</a:t>
            </a:r>
            <a:r>
              <a:rPr lang="en-US" sz="1800" dirty="0">
                <a:solidFill>
                  <a:srgbClr val="292929"/>
                </a:solidFill>
                <a:latin typeface="Times New Roman" panose="02020603050405020304" pitchFamily="18" charset="0"/>
                <a:cs typeface="Times New Roman" panose="02020603050405020304" pitchFamily="18" charset="0"/>
              </a:rPr>
              <a:t> Encoder , Intermediate Layer and Decoder.</a:t>
            </a:r>
          </a:p>
          <a:p>
            <a:endParaRPr lang="en-US" sz="1800" dirty="0">
              <a:solidFill>
                <a:srgbClr val="292929"/>
              </a:solidFill>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 UNET created in the project is of 4 blocks of contracting path and 4 blocks of expansive path and the bottleneck layer or the intermediate layer. </a:t>
            </a:r>
          </a:p>
          <a:p>
            <a:pPr marL="0" indent="0">
              <a:buNone/>
            </a:pPr>
            <a:endParaRPr lang="en-US" sz="1800" dirty="0">
              <a:solidFill>
                <a:srgbClr val="292929"/>
              </a:solidFill>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This model can be modified according to our needs like add more convolutions, feed images to the desired size etc. </a:t>
            </a:r>
          </a:p>
          <a:p>
            <a:endParaRPr lang="en-US" sz="1800" dirty="0">
              <a:solidFill>
                <a:srgbClr val="292929"/>
              </a:solidFill>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891790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51977</TotalTime>
  <Words>2079</Words>
  <Application>Microsoft Office PowerPoint</Application>
  <PresentationFormat>Widescreen</PresentationFormat>
  <Paragraphs>198</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charter</vt:lpstr>
      <vt:lpstr>Times New Roman</vt:lpstr>
      <vt:lpstr>Office Theme</vt:lpstr>
      <vt:lpstr>UNET IMAGE SEGMENTATION  (ANALYSIS OF THE NEURAL NETWORK)</vt:lpstr>
      <vt:lpstr>OUTLINE</vt:lpstr>
      <vt:lpstr>Introduction</vt:lpstr>
      <vt:lpstr>Goals</vt:lpstr>
      <vt:lpstr>Challenges</vt:lpstr>
      <vt:lpstr>Overall Flow Chart</vt:lpstr>
      <vt:lpstr>DATA</vt:lpstr>
      <vt:lpstr>PowerPoint Presentation</vt:lpstr>
      <vt:lpstr>Task1 – The UNET Architecture</vt:lpstr>
      <vt:lpstr>UNET Architecture used on Biomedical images</vt:lpstr>
      <vt:lpstr>Task2 – Extract the bottle neck layer</vt:lpstr>
      <vt:lpstr>Task3- Dimension Reduction </vt:lpstr>
      <vt:lpstr>Dimension Reduction Techniques</vt:lpstr>
      <vt:lpstr>Principal Component Analysis </vt:lpstr>
      <vt:lpstr>Principal Components Code</vt:lpstr>
      <vt:lpstr>T-distributed stochastic neighbor embedding (t-SNE)</vt:lpstr>
      <vt:lpstr>TSNE Code</vt:lpstr>
      <vt:lpstr>Uniform Manifold Approximation and Projection</vt:lpstr>
      <vt:lpstr>UMAP Code</vt:lpstr>
      <vt:lpstr>Task4 - Class Activation Maps </vt:lpstr>
      <vt:lpstr>PowerPoint Presentation</vt:lpstr>
      <vt:lpstr>Outputs Using Activation Maps</vt:lpstr>
      <vt:lpstr>    Task5- Clustering Algorithm</vt:lpstr>
      <vt:lpstr>  K-means algorithm Working</vt:lpstr>
      <vt:lpstr>   Task6 – Evaluating the performance of the model</vt:lpstr>
      <vt:lpstr>Confusion Matrix</vt:lpstr>
      <vt:lpstr>Why Precision and Recall ? </vt:lpstr>
      <vt:lpstr>  Results</vt:lpstr>
      <vt:lpstr>PCA</vt:lpstr>
      <vt:lpstr>TSNE</vt:lpstr>
      <vt:lpstr>UMAP</vt:lpstr>
      <vt:lpstr>Compare PCA TSNE and UMAP</vt:lpstr>
      <vt:lpstr>Activation Maps</vt:lpstr>
      <vt:lpstr>PowerPoint Presentation</vt:lpstr>
      <vt:lpstr>Model performance Using Kmeans Clustering  </vt:lpstr>
      <vt:lpstr>Correctly Predicted Class</vt:lpstr>
      <vt:lpstr>Wrongly Predicted Class</vt:lpstr>
      <vt:lpstr> Conclusion  </vt:lpstr>
      <vt:lpstr> Any Question?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Background</dc:title>
  <dc:creator>Priyanka Budavi</dc:creator>
  <cp:lastModifiedBy>Priyanka Budavi</cp:lastModifiedBy>
  <cp:revision>190</cp:revision>
  <dcterms:created xsi:type="dcterms:W3CDTF">2022-05-15T14:59:37Z</dcterms:created>
  <dcterms:modified xsi:type="dcterms:W3CDTF">2022-11-08T18:00:23Z</dcterms:modified>
</cp:coreProperties>
</file>